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77" r:id="rId2"/>
    <p:sldId id="285" r:id="rId3"/>
    <p:sldId id="288" r:id="rId4"/>
    <p:sldId id="286" r:id="rId5"/>
    <p:sldId id="281" r:id="rId6"/>
    <p:sldId id="283" r:id="rId7"/>
    <p:sldId id="282" r:id="rId8"/>
    <p:sldId id="287" r:id="rId9"/>
    <p:sldId id="279" r:id="rId10"/>
    <p:sldId id="280" r:id="rId11"/>
    <p:sldId id="278" r:id="rId12"/>
    <p:sldId id="268" r:id="rId13"/>
    <p:sldId id="284" r:id="rId1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85"/>
            <p14:sldId id="288"/>
            <p14:sldId id="286"/>
            <p14:sldId id="281"/>
            <p14:sldId id="283"/>
            <p14:sldId id="282"/>
            <p14:sldId id="287"/>
            <p14:sldId id="279"/>
            <p14:sldId id="280"/>
            <p14:sldId id="278"/>
            <p14:sldId id="268"/>
            <p14:sldId id="284"/>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57473" autoAdjust="0"/>
  </p:normalViewPr>
  <p:slideViewPr>
    <p:cSldViewPr snapToGrid="0">
      <p:cViewPr>
        <p:scale>
          <a:sx n="69" d="100"/>
          <a:sy n="69" d="100"/>
        </p:scale>
        <p:origin x="1116" y="-5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127D47C-56AB-D640-9B17-AAED43BB044D}" type="datetime1">
              <a:rPr lang="en-CA" smtClean="0"/>
              <a:pPr/>
              <a:t>2024-01-31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720886C-4F01-C94F-A2D6-4788DD63E257}" type="datetime1">
              <a:rPr lang="en-CA" smtClean="0"/>
              <a:pPr/>
              <a:t>2024-01-31</a:t>
            </a:fld>
            <a:endParaRPr lang="en-CA"/>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2407894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Performance Effects of Balancing Dataset and Tuning Classifier Parameters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Olson et al. (2017) further stated that hyperparameter tuning of classifiers on datasets with no feature engineering other than standardization, can achieve improvements in performance metrics of from 3 to 50%.</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Here is a closer look at the behavior of the individual classifiers for the test conditions.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Balancing the dataset significantly increases the performance of tree-based classifiers (RF and ETC) </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but decreases the performance of regression-based LR. </a:t>
            </a:r>
          </a:p>
          <a:p>
            <a:pPr marL="342900" marR="0" lvl="0" indent="-342900">
              <a:lnSpc>
                <a:spcPct val="107000"/>
              </a:lnSpc>
              <a:spcBef>
                <a:spcPts val="0"/>
              </a:spcBef>
              <a:spcAft>
                <a:spcPts val="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Hyperparameter tuning did not further improve ETC performance</a:t>
            </a:r>
          </a:p>
          <a:p>
            <a:pPr marL="342900" marR="0" lvl="0" indent="-342900">
              <a:lnSpc>
                <a:spcPct val="107000"/>
              </a:lnSpc>
              <a:spcBef>
                <a:spcPts val="0"/>
              </a:spcBef>
              <a:spcAft>
                <a:spcPts val="80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LR was the best performing algorithm in terms of  stability and efficiency</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259285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RF and SFM Feature Selection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My study, the replication, and the subsequent study being reviewed, all had tree-based algorithms for their final models.  In all cases, the mean decrease in impurity method was used to determine the ranking of the most important features in the model.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six best features from my final model are the same as for Ishaq et al. (2021).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406454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Final Models for Replication and Project</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Significantly better performance scores in my final model are due to:</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Use SMOTE+ENN to balance the dataset</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Hyperparameter tuning of RF</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Not limiting the best performing features for use in the final model to only the top two</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The findings by Chicco and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Jurman</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Ishaq et al., and my own results agree that serum creatinine and ejection fraction are the two most critical risk factors.  However, heart failure is a complex condition influenced by various factors.  From the literature review, the other features, creatinine phosphokinase, serum sodium, and changes in platelet count can be present in heart failure.  Also, from the literature review, there was consensus that other features which are non-indicators such as diabetes and high blood pressure are likely pre-existing conditions that are already being managed.</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2030810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Closing Remarks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The Personal Health Information Protection Act (PHIPA) is a piece of legislation in the province of Ontario, Canada enacted in 2004 to govern the collection, use, and disclosure of personal health information by any organization responsible for the stewardship of personal data. </a:t>
            </a: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 clinical diagnosis made by medical doctors may fail to consider the relative weighting and relationships of the disparate data sources including genomics, clinical notes, time series, demographics, lab values and imaging, resulting in a one-size-fits-all treatment per disorder.</a:t>
            </a: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Precision health is an approach intended to customize a patient’s healthcare (decisions, treatments, practices, etc.) based on their individual phenotype, the interaction of their genotype with their environment.</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27889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Introduction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Using datasets from electronic health records, data mining can be used to discover previously unknown correlations in patient data.  Machine learning models are being developed to assess risk factors for chronic diseases such as diabetes, and to predict patient survival for critical illnesses such as heart failure and cancer.  It is intended that these models be used to support medical doctors in patient management.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my capstone project, I am replicating the work of Chicco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Jurman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(2020) who developed a machine learning model to predict the survival of patients with heart failure using only the top two risk factors they had identified.  Further to duplicating the analysis results, I addressed two issues:  The first, was identified but not addressed by the authors which was that results could be impacted by the significant imbalance in the dataset towards patients having survived.  And, second, that Ishaq et al., (2021) in a subsequent study using the same dataset, achieved a higher survival prediction accuracy by using more than just the top two ranked features.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My goal was to improve on the performance metrics of the replication study by using SMOTE+ENN to balance the dataset; performing hyperparameter tuning of the classifiers, and also identifying and using more than only the top two risk factors in my project model.</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600975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Data Description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Just a follow-up on the exploratory data analysis that was done.  The Pearson’s correlation coefficient, that assesses linear relationships, was used to evaluate correlation between all the independent variables in the dataset, and no correlation was found.  However, this was not the appropriate method for this dataset.  In the case of continuous variables, when it is not known if the relationship is linear, and there are outliers present, Spearman's correlation should have been used.  Furthermore, the chi-square test of independence should have been used to examine the relationship between categorical variables, as well as, the Kruskal-Wallis Test for relationships between continuous and categorical variables.</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95492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185571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With Respect to Data Loading: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It is important to note that I decided to exclude the time feature in my final analysis because the objective of the original study by Chicco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Jurman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(2020) was to develop a model that doctors could use in a hospital setting to predict patient survival from the electronic health records available at that time.  The time feature in the dataset was a measurement of days to a later follow-up visit and did not directly relate to the data collected during the patient’s initial stay in hospital.  Furthermore, the time to follow-up would not strongly suggest any causality with the death event because it was set to a maximum value if follow-up had not yet occurred.</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225678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SMOTE+ENN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Ishaq et al. in their subsequent study using the heart failure clinical records dataset, addressed the imbalance in the dataset by using Synthetic Minority Oversampling Technique (SMOTE) to balance the dataset.</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 wanted to expand on this approach by balancing the dataset using SMOTE+ENN.</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8097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Classifier Hyperparameter Tuning</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The goal of classifier hyperparameter tuning is to increase model accuracy along with decreasing both model overfitting and computational complexity.  </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In the case of the tree-based classifiers (Random Forest and Extra Trees) increased accuracy can be achieved by increasing the number of decision trees in the ensemble.  Overfitting and computational complexity can be decreased by shallower trees with smaller number of leaf nodes in any tree; and, larger numbers of samples required with smaller numbers of features at a split node.  Also, class weight parameters of balanced or balanced subsample are tuning parameters relating to the imbalanced dataset.</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1335334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217492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Tests of Default or Tuned Classifiers with Imbalanced or Balanced Datasets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a study by Olson et al. (2017) </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they stated</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that </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there is no silver bullet algorithm and that a suite of algorithms must be tested on a given dataset to see what works best.  </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Based on the results from the replication study and literature review, in my project study I used four algorithms: two tree-based—Random Forest and Extra Trees—one regression-based—Logistic Regression—and one ensemble method—AdaBoost with LR as the base estimator.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Three test conditions were set up to support my research and the results are shown.  The first bar in the series represents values for the replication study, the next bar is RF, followed by ETC and the last bar in the series is LR.</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TC1:  The classifiers with default parameter settings were fitted to the complete, imbalanced dataset.</a:t>
            </a: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TC2:  The dataset was balanced using SMOTE+ENN and the classifiers still with default parameter settings were fitted to the complete, now balanced dataset.</a:t>
            </a:r>
          </a:p>
          <a:p>
            <a:pPr marL="0" marR="0">
              <a:lnSpc>
                <a:spcPct val="107000"/>
              </a:lnSpc>
              <a:spcBef>
                <a:spcPts val="0"/>
              </a:spcBef>
              <a:spcAft>
                <a:spcPts val="800"/>
              </a:spcAft>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TC3:  The classifiers and AdaBoost (with LR as the base estimator) now with tuned hyperparameters, were fitted to the complete, balanced dataset. </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Model evaluation was done using K-fold cross validation wit 10 repeats and 10 splits.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ETC was the worst performing algorithm with default parameters on the imbalanced dataset.</a:t>
            </a:r>
          </a:p>
          <a:p>
            <a:pPr marL="342900" marR="0" lvl="0" indent="-342900">
              <a:lnSpc>
                <a:spcPct val="107000"/>
              </a:lnSpc>
              <a:spcBef>
                <a:spcPts val="0"/>
              </a:spcBef>
              <a:spcAft>
                <a:spcPts val="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All classifiers with default setting showed significant performance improvement when the dataset was balanced</a:t>
            </a:r>
          </a:p>
          <a:p>
            <a:pPr marL="342900" marR="0" lvl="0" indent="-342900">
              <a:lnSpc>
                <a:spcPct val="107000"/>
              </a:lnSpc>
              <a:spcBef>
                <a:spcPts val="0"/>
              </a:spcBef>
              <a:spcAft>
                <a:spcPts val="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RF performance improved significantly with tuning.  </a:t>
            </a:r>
          </a:p>
          <a:p>
            <a:pPr marL="342900" marR="0" lvl="0" indent="-342900">
              <a:lnSpc>
                <a:spcPct val="107000"/>
              </a:lnSpc>
              <a:spcBef>
                <a:spcPts val="0"/>
              </a:spcBef>
              <a:spcAft>
                <a:spcPts val="800"/>
              </a:spcAft>
              <a:buFont typeface="Symbol" panose="05050102010706020507" pitchFamily="18" charset="2"/>
              <a:buChar char=""/>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AdaBoost(LR) degraded the performance of LR.</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1964717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January 31,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January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January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January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January 31,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January 31,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January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January 31,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January 31,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January 31,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January 31,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January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January 31,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archive.ics.uci.edu/dataset/519/hear+failure+clinical+records"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220541" cy="2255139"/>
          </a:xfrm>
        </p:spPr>
        <p:txBody>
          <a:bodyPr/>
          <a:lstStyle/>
          <a:p>
            <a:r>
              <a:rPr lang="en-US" sz="2400" dirty="0"/>
              <a:t>A Replication Study:</a:t>
            </a:r>
            <a:br>
              <a:rPr lang="en-US" sz="2400" dirty="0"/>
            </a:br>
            <a:r>
              <a:rPr lang="en-US" sz="2400" dirty="0"/>
              <a:t>Heart Failure Risk </a:t>
            </a:r>
            <a:br>
              <a:rPr lang="en-US" sz="2400" dirty="0"/>
            </a:br>
            <a:r>
              <a:rPr lang="en-US" sz="2400" dirty="0"/>
              <a:t>Factors and Survival</a:t>
            </a:r>
          </a:p>
        </p:txBody>
      </p:sp>
      <p:sp>
        <p:nvSpPr>
          <p:cNvPr id="7" name="TextBox 6">
            <a:extLst>
              <a:ext uri="{FF2B5EF4-FFF2-40B4-BE49-F238E27FC236}">
                <a16:creationId xmlns:a16="http://schemas.microsoft.com/office/drawing/2014/main" id="{09CABDD6-4EDA-3A03-3394-FD558A576DEB}"/>
              </a:ext>
            </a:extLst>
          </p:cNvPr>
          <p:cNvSpPr txBox="1"/>
          <p:nvPr/>
        </p:nvSpPr>
        <p:spPr>
          <a:xfrm>
            <a:off x="-576072" y="2214618"/>
            <a:ext cx="4572000" cy="2995692"/>
          </a:xfrm>
          <a:prstGeom prst="rect">
            <a:avLst/>
          </a:prstGeom>
          <a:noFill/>
        </p:spPr>
        <p:txBody>
          <a:bodyPr wrap="square">
            <a:spAutoFit/>
          </a:bodyPr>
          <a:lstStyle/>
          <a:p>
            <a:pPr marL="0" marR="0" indent="457200" algn="ctr">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Lilian Zaplin</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ctr">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Student # 501209464</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ctr">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CIND 820:  Big Data Analytics Project</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ctr">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Supervisor:  Professor Tamer Abdou</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800" dirty="0">
                <a:effectLst/>
                <a:latin typeface="Times New Roman" panose="02020603050405020304" pitchFamily="18" charset="0"/>
                <a:ea typeface="Calibri" panose="020F0502020204030204" pitchFamily="34" charset="0"/>
              </a:rPr>
              <a:t>         December 4, 2023</a:t>
            </a:r>
            <a:endParaRPr lang="en-CA"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90D7-430B-FE61-82BB-B937EFEE9977}"/>
              </a:ext>
            </a:extLst>
          </p:cNvPr>
          <p:cNvSpPr>
            <a:spLocks noGrp="1"/>
          </p:cNvSpPr>
          <p:nvPr>
            <p:ph type="title"/>
          </p:nvPr>
        </p:nvSpPr>
        <p:spPr>
          <a:xfrm>
            <a:off x="365568" y="392415"/>
            <a:ext cx="8444818" cy="521985"/>
          </a:xfrm>
        </p:spPr>
        <p:txBody>
          <a:bodyPr/>
          <a:lstStyle/>
          <a:p>
            <a:pPr algn="ctr"/>
            <a:r>
              <a:rPr lang="en-US" sz="1800" dirty="0"/>
              <a:t>Performance Effects of Balancing Dataset and Tuning Classifier Parameters</a:t>
            </a:r>
            <a:endParaRPr lang="en-CA" sz="1800" dirty="0"/>
          </a:p>
        </p:txBody>
      </p:sp>
      <p:sp>
        <p:nvSpPr>
          <p:cNvPr id="5" name="Slide Number Placeholder 4">
            <a:extLst>
              <a:ext uri="{FF2B5EF4-FFF2-40B4-BE49-F238E27FC236}">
                <a16:creationId xmlns:a16="http://schemas.microsoft.com/office/drawing/2014/main" id="{5AF9C263-3B15-D668-60F0-D37535BFD2F3}"/>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9" name="Content Placeholder 8">
            <a:extLst>
              <a:ext uri="{FF2B5EF4-FFF2-40B4-BE49-F238E27FC236}">
                <a16:creationId xmlns:a16="http://schemas.microsoft.com/office/drawing/2014/main" id="{FB76D50B-275B-D74B-D114-CB7BEF0F626F}"/>
              </a:ext>
            </a:extLst>
          </p:cNvPr>
          <p:cNvPicPr>
            <a:picLocks noGrp="1" noChangeAspect="1"/>
          </p:cNvPicPr>
          <p:nvPr>
            <p:ph idx="1"/>
          </p:nvPr>
        </p:nvPicPr>
        <p:blipFill>
          <a:blip r:embed="rId3"/>
          <a:stretch>
            <a:fillRect/>
          </a:stretch>
        </p:blipFill>
        <p:spPr>
          <a:xfrm>
            <a:off x="1033273" y="932894"/>
            <a:ext cx="7094728" cy="4213225"/>
          </a:xfrm>
          <a:prstGeom prst="rect">
            <a:avLst/>
          </a:prstGeom>
        </p:spPr>
      </p:pic>
      <p:sp>
        <p:nvSpPr>
          <p:cNvPr id="10" name="TextBox 9">
            <a:extLst>
              <a:ext uri="{FF2B5EF4-FFF2-40B4-BE49-F238E27FC236}">
                <a16:creationId xmlns:a16="http://schemas.microsoft.com/office/drawing/2014/main" id="{3C4A5B7F-D6EA-C95B-1472-A86DFE9B2FED}"/>
              </a:ext>
            </a:extLst>
          </p:cNvPr>
          <p:cNvSpPr txBox="1"/>
          <p:nvPr/>
        </p:nvSpPr>
        <p:spPr>
          <a:xfrm>
            <a:off x="1691640" y="5294376"/>
            <a:ext cx="6498895"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t>Balancing the dataset significantly increases the performance of tree-based classifier (RF and ETC)</a:t>
            </a:r>
          </a:p>
          <a:p>
            <a:r>
              <a:rPr lang="en-CA" sz="1200" dirty="0"/>
              <a:t>     but decreases the performance of regression-based LR. </a:t>
            </a:r>
          </a:p>
          <a:p>
            <a:pPr marL="171450" indent="-171450">
              <a:buFont typeface="Arial" panose="020B0604020202020204" pitchFamily="34" charset="0"/>
              <a:buChar char="•"/>
            </a:pPr>
            <a:r>
              <a:rPr lang="en-CA" sz="1200" dirty="0"/>
              <a:t>Hyperparameter tuning did not further improve ETC performance</a:t>
            </a:r>
          </a:p>
          <a:p>
            <a:pPr marL="171450" indent="-171450">
              <a:buFont typeface="Arial" panose="020B0604020202020204" pitchFamily="34" charset="0"/>
              <a:buChar char="•"/>
            </a:pPr>
            <a:r>
              <a:rPr lang="en-CA" sz="1200" dirty="0"/>
              <a:t>LR was the best performing algorithm in terms of  stability and efficiency</a:t>
            </a:r>
          </a:p>
        </p:txBody>
      </p:sp>
    </p:spTree>
    <p:extLst>
      <p:ext uri="{BB962C8B-B14F-4D97-AF65-F5344CB8AC3E}">
        <p14:creationId xmlns:p14="http://schemas.microsoft.com/office/powerpoint/2010/main" val="393039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D078-ED13-8BCB-19E7-A0BA1E6287A5}"/>
              </a:ext>
            </a:extLst>
          </p:cNvPr>
          <p:cNvSpPr>
            <a:spLocks noGrp="1"/>
          </p:cNvSpPr>
          <p:nvPr>
            <p:ph type="title"/>
          </p:nvPr>
        </p:nvSpPr>
        <p:spPr/>
        <p:txBody>
          <a:bodyPr/>
          <a:lstStyle/>
          <a:p>
            <a:pPr algn="ctr"/>
            <a:r>
              <a:rPr lang="en-US" dirty="0"/>
              <a:t>Random Forest and Select From Model </a:t>
            </a:r>
            <a:br>
              <a:rPr lang="en-US" dirty="0"/>
            </a:br>
            <a:r>
              <a:rPr lang="en-US" dirty="0"/>
              <a:t>Feature Selection </a:t>
            </a:r>
            <a:endParaRPr lang="en-CA" dirty="0"/>
          </a:p>
        </p:txBody>
      </p:sp>
      <p:pic>
        <p:nvPicPr>
          <p:cNvPr id="6" name="Content Placeholder 5">
            <a:extLst>
              <a:ext uri="{FF2B5EF4-FFF2-40B4-BE49-F238E27FC236}">
                <a16:creationId xmlns:a16="http://schemas.microsoft.com/office/drawing/2014/main" id="{03CF5A91-7C51-724B-D6F0-EA54046CD883}"/>
              </a:ext>
            </a:extLst>
          </p:cNvPr>
          <p:cNvPicPr>
            <a:picLocks noGrp="1" noChangeAspect="1"/>
          </p:cNvPicPr>
          <p:nvPr>
            <p:ph idx="1"/>
          </p:nvPr>
        </p:nvPicPr>
        <p:blipFill>
          <a:blip r:embed="rId3"/>
          <a:stretch>
            <a:fillRect/>
          </a:stretch>
        </p:blipFill>
        <p:spPr>
          <a:xfrm>
            <a:off x="914208" y="1599966"/>
            <a:ext cx="3316511" cy="2844018"/>
          </a:xfrm>
          <a:prstGeom prst="rect">
            <a:avLst/>
          </a:prstGeom>
        </p:spPr>
      </p:pic>
      <p:sp>
        <p:nvSpPr>
          <p:cNvPr id="5" name="Slide Number Placeholder 4">
            <a:extLst>
              <a:ext uri="{FF2B5EF4-FFF2-40B4-BE49-F238E27FC236}">
                <a16:creationId xmlns:a16="http://schemas.microsoft.com/office/drawing/2014/main" id="{62A3CE4A-F652-6333-ABED-5FFA7889530B}"/>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7" name="Picture 6">
            <a:extLst>
              <a:ext uri="{FF2B5EF4-FFF2-40B4-BE49-F238E27FC236}">
                <a16:creationId xmlns:a16="http://schemas.microsoft.com/office/drawing/2014/main" id="{27465068-5533-CF66-27F9-3A9B3316AB02}"/>
              </a:ext>
            </a:extLst>
          </p:cNvPr>
          <p:cNvPicPr>
            <a:picLocks noChangeAspect="1"/>
          </p:cNvPicPr>
          <p:nvPr/>
        </p:nvPicPr>
        <p:blipFill>
          <a:blip r:embed="rId4"/>
          <a:stretch>
            <a:fillRect/>
          </a:stretch>
        </p:blipFill>
        <p:spPr>
          <a:xfrm>
            <a:off x="5282070" y="1599966"/>
            <a:ext cx="2621507" cy="2639797"/>
          </a:xfrm>
          <a:prstGeom prst="rect">
            <a:avLst/>
          </a:prstGeom>
        </p:spPr>
      </p:pic>
      <p:sp>
        <p:nvSpPr>
          <p:cNvPr id="10" name="TextBox 9">
            <a:extLst>
              <a:ext uri="{FF2B5EF4-FFF2-40B4-BE49-F238E27FC236}">
                <a16:creationId xmlns:a16="http://schemas.microsoft.com/office/drawing/2014/main" id="{7095223C-986F-A8A0-70B0-204D656E52CC}"/>
              </a:ext>
            </a:extLst>
          </p:cNvPr>
          <p:cNvSpPr txBox="1"/>
          <p:nvPr/>
        </p:nvSpPr>
        <p:spPr>
          <a:xfrm>
            <a:off x="1298506" y="4477748"/>
            <a:ext cx="2932213" cy="338554"/>
          </a:xfrm>
          <a:prstGeom prst="rect">
            <a:avLst/>
          </a:prstGeom>
          <a:noFill/>
        </p:spPr>
        <p:txBody>
          <a:bodyPr wrap="none" rtlCol="0">
            <a:spAutoFit/>
          </a:bodyPr>
          <a:lstStyle/>
          <a:p>
            <a:r>
              <a:rPr lang="en-US" sz="1600" dirty="0"/>
              <a:t>Random Forest Feature Selection</a:t>
            </a:r>
            <a:endParaRPr lang="en-CA" sz="1600" dirty="0"/>
          </a:p>
        </p:txBody>
      </p:sp>
      <p:sp>
        <p:nvSpPr>
          <p:cNvPr id="11" name="TextBox 10">
            <a:extLst>
              <a:ext uri="{FF2B5EF4-FFF2-40B4-BE49-F238E27FC236}">
                <a16:creationId xmlns:a16="http://schemas.microsoft.com/office/drawing/2014/main" id="{E36B9874-CE9E-41FA-AD45-3F2021EAC774}"/>
              </a:ext>
            </a:extLst>
          </p:cNvPr>
          <p:cNvSpPr txBox="1"/>
          <p:nvPr/>
        </p:nvSpPr>
        <p:spPr>
          <a:xfrm>
            <a:off x="5241649" y="4477748"/>
            <a:ext cx="3223959" cy="338554"/>
          </a:xfrm>
          <a:prstGeom prst="rect">
            <a:avLst/>
          </a:prstGeom>
          <a:noFill/>
        </p:spPr>
        <p:txBody>
          <a:bodyPr wrap="none" rtlCol="0">
            <a:spAutoFit/>
          </a:bodyPr>
          <a:lstStyle/>
          <a:p>
            <a:r>
              <a:rPr lang="en-US" sz="1600" dirty="0"/>
              <a:t>Select From Model (Random Forest)</a:t>
            </a:r>
            <a:endParaRPr lang="en-CA" sz="1600" dirty="0"/>
          </a:p>
        </p:txBody>
      </p:sp>
      <p:sp>
        <p:nvSpPr>
          <p:cNvPr id="12" name="TextBox 11">
            <a:extLst>
              <a:ext uri="{FF2B5EF4-FFF2-40B4-BE49-F238E27FC236}">
                <a16:creationId xmlns:a16="http://schemas.microsoft.com/office/drawing/2014/main" id="{0695DDF1-BC4C-B012-AF1F-DFD1B4327821}"/>
              </a:ext>
            </a:extLst>
          </p:cNvPr>
          <p:cNvSpPr txBox="1"/>
          <p:nvPr/>
        </p:nvSpPr>
        <p:spPr>
          <a:xfrm>
            <a:off x="914208" y="5084182"/>
            <a:ext cx="7297190" cy="738664"/>
          </a:xfrm>
          <a:prstGeom prst="rect">
            <a:avLst/>
          </a:prstGeom>
          <a:noFill/>
        </p:spPr>
        <p:txBody>
          <a:bodyPr wrap="none" rtlCol="0">
            <a:spAutoFit/>
          </a:bodyPr>
          <a:lstStyle/>
          <a:p>
            <a:r>
              <a:rPr lang="en-US" sz="1400" dirty="0"/>
              <a:t>Six best performing features based on feature importance ranking selected as input for final model:</a:t>
            </a:r>
          </a:p>
          <a:p>
            <a:endParaRPr lang="en-US" sz="1400" dirty="0"/>
          </a:p>
          <a:p>
            <a:r>
              <a:rPr lang="en-US" sz="1400" dirty="0"/>
              <a:t>Ejection fraction; Serum creatinine; Age; Creatinine phosphokinase; Serum Sodium, and Platelets</a:t>
            </a:r>
            <a:endParaRPr lang="en-CA" sz="1400" dirty="0"/>
          </a:p>
        </p:txBody>
      </p:sp>
    </p:spTree>
    <p:extLst>
      <p:ext uri="{BB962C8B-B14F-4D97-AF65-F5344CB8AC3E}">
        <p14:creationId xmlns:p14="http://schemas.microsoft.com/office/powerpoint/2010/main" val="2632732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Final Models for Replication and Project</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9" name="Content Placeholder 8">
            <a:extLst>
              <a:ext uri="{FF2B5EF4-FFF2-40B4-BE49-F238E27FC236}">
                <a16:creationId xmlns:a16="http://schemas.microsoft.com/office/drawing/2014/main" id="{9556DAB8-6544-2A33-E66D-254872F65CCB}"/>
              </a:ext>
            </a:extLst>
          </p:cNvPr>
          <p:cNvPicPr>
            <a:picLocks noGrp="1" noChangeAspect="1"/>
          </p:cNvPicPr>
          <p:nvPr>
            <p:ph idx="1"/>
          </p:nvPr>
        </p:nvPicPr>
        <p:blipFill>
          <a:blip r:embed="rId3"/>
          <a:stretch>
            <a:fillRect/>
          </a:stretch>
        </p:blipFill>
        <p:spPr>
          <a:xfrm>
            <a:off x="695380" y="1462263"/>
            <a:ext cx="4584589" cy="2755631"/>
          </a:xfrm>
          <a:prstGeom prst="rect">
            <a:avLst/>
          </a:prstGeom>
        </p:spPr>
      </p:pic>
      <p:sp>
        <p:nvSpPr>
          <p:cNvPr id="13" name="TextBox 12">
            <a:extLst>
              <a:ext uri="{FF2B5EF4-FFF2-40B4-BE49-F238E27FC236}">
                <a16:creationId xmlns:a16="http://schemas.microsoft.com/office/drawing/2014/main" id="{ADAD2B38-C8D4-989A-88F6-4D0BC0B9D54E}"/>
              </a:ext>
            </a:extLst>
          </p:cNvPr>
          <p:cNvSpPr txBox="1"/>
          <p:nvPr/>
        </p:nvSpPr>
        <p:spPr>
          <a:xfrm>
            <a:off x="6026143" y="1462263"/>
            <a:ext cx="2101857" cy="2954655"/>
          </a:xfrm>
          <a:prstGeom prst="rect">
            <a:avLst/>
          </a:prstGeom>
          <a:noFill/>
        </p:spPr>
        <p:txBody>
          <a:bodyPr wrap="none" rtlCol="0">
            <a:spAutoFit/>
          </a:bodyPr>
          <a:lstStyle/>
          <a:p>
            <a:r>
              <a:rPr lang="en-US" sz="1600" dirty="0"/>
              <a:t>Selected Features</a:t>
            </a:r>
          </a:p>
          <a:p>
            <a:endParaRPr lang="en-US" sz="1600" dirty="0"/>
          </a:p>
          <a:p>
            <a:r>
              <a:rPr lang="en-US" sz="1400" dirty="0"/>
              <a:t>Replication Study (2):</a:t>
            </a:r>
          </a:p>
          <a:p>
            <a:r>
              <a:rPr lang="en-US" sz="1400" dirty="0"/>
              <a:t>Serum Creatinine, </a:t>
            </a:r>
          </a:p>
          <a:p>
            <a:r>
              <a:rPr lang="en-US" sz="1400" dirty="0"/>
              <a:t>Ejection Fraction</a:t>
            </a:r>
          </a:p>
          <a:p>
            <a:endParaRPr lang="en-US" sz="1400" dirty="0"/>
          </a:p>
          <a:p>
            <a:r>
              <a:rPr lang="en-US" sz="1400" dirty="0"/>
              <a:t>Project Study (6):</a:t>
            </a:r>
          </a:p>
          <a:p>
            <a:r>
              <a:rPr lang="en-US" sz="1400" dirty="0"/>
              <a:t>Ejection Fraction, </a:t>
            </a:r>
          </a:p>
          <a:p>
            <a:r>
              <a:rPr lang="en-US" sz="1400" dirty="0"/>
              <a:t>Serum Creatinine,</a:t>
            </a:r>
          </a:p>
          <a:p>
            <a:r>
              <a:rPr lang="en-US" sz="1400" dirty="0"/>
              <a:t>Age, </a:t>
            </a:r>
          </a:p>
          <a:p>
            <a:r>
              <a:rPr lang="en-US" sz="1400" dirty="0"/>
              <a:t>Creatinine Phosphokinase,</a:t>
            </a:r>
          </a:p>
          <a:p>
            <a:r>
              <a:rPr lang="en-US" sz="1400" dirty="0"/>
              <a:t>Serum Sodium, </a:t>
            </a:r>
          </a:p>
          <a:p>
            <a:r>
              <a:rPr lang="en-US" sz="1400" dirty="0"/>
              <a:t>Platelets </a:t>
            </a:r>
            <a:endParaRPr lang="en-CA" sz="1400" dirty="0"/>
          </a:p>
        </p:txBody>
      </p:sp>
      <p:sp>
        <p:nvSpPr>
          <p:cNvPr id="14" name="TextBox 13">
            <a:extLst>
              <a:ext uri="{FF2B5EF4-FFF2-40B4-BE49-F238E27FC236}">
                <a16:creationId xmlns:a16="http://schemas.microsoft.com/office/drawing/2014/main" id="{B2511DBB-5DC9-73B1-8F48-F0A08DDB3B75}"/>
              </a:ext>
            </a:extLst>
          </p:cNvPr>
          <p:cNvSpPr txBox="1"/>
          <p:nvPr/>
        </p:nvSpPr>
        <p:spPr>
          <a:xfrm>
            <a:off x="695380" y="4471416"/>
            <a:ext cx="6675225" cy="1661993"/>
          </a:xfrm>
          <a:prstGeom prst="rect">
            <a:avLst/>
          </a:prstGeom>
          <a:noFill/>
        </p:spPr>
        <p:txBody>
          <a:bodyPr wrap="none" rtlCol="0">
            <a:spAutoFit/>
          </a:bodyPr>
          <a:lstStyle/>
          <a:p>
            <a:r>
              <a:rPr lang="en-US" sz="1600" dirty="0"/>
              <a:t>Significantly Better Performance Scores in Project Final Model due to:</a:t>
            </a:r>
          </a:p>
          <a:p>
            <a:endParaRPr lang="en-US" sz="1600" dirty="0"/>
          </a:p>
          <a:p>
            <a:pPr marL="285750" indent="-285750">
              <a:buFont typeface="Arial" panose="020B0604020202020204" pitchFamily="34" charset="0"/>
              <a:buChar char="•"/>
            </a:pPr>
            <a:r>
              <a:rPr lang="en-CA" sz="1400" dirty="0"/>
              <a:t>SMOTE+ENN to balance dataset;</a:t>
            </a:r>
          </a:p>
          <a:p>
            <a:pPr marL="285750" indent="-285750">
              <a:buFont typeface="Arial" panose="020B0604020202020204" pitchFamily="34" charset="0"/>
              <a:buChar char="•"/>
            </a:pPr>
            <a:r>
              <a:rPr lang="en-CA" sz="1400" dirty="0"/>
              <a:t>Hyperparameter tuning of Random Forest classifier;</a:t>
            </a:r>
          </a:p>
          <a:p>
            <a:pPr marL="285750" indent="-285750">
              <a:buFont typeface="Arial" panose="020B0604020202020204" pitchFamily="34" charset="0"/>
              <a:buChar char="•"/>
            </a:pPr>
            <a:r>
              <a:rPr lang="en-CA" sz="1400" dirty="0"/>
              <a:t>Not limiting the best performing features for use in the final model to only the top two.</a:t>
            </a:r>
          </a:p>
          <a:p>
            <a:pPr marL="342900" indent="-342900">
              <a:buAutoNum type="arabicPeriod" startAt="2"/>
            </a:pPr>
            <a:endParaRPr lang="en-CA" sz="1400" dirty="0"/>
          </a:p>
          <a:p>
            <a:pPr marL="342900" indent="-342900">
              <a:buAutoNum type="arabicPeriod" startAt="2"/>
            </a:pPr>
            <a:endParaRPr lang="en-CA" sz="1400" dirty="0"/>
          </a:p>
        </p:txBody>
      </p:sp>
    </p:spTree>
    <p:extLst>
      <p:ext uri="{BB962C8B-B14F-4D97-AF65-F5344CB8AC3E}">
        <p14:creationId xmlns:p14="http://schemas.microsoft.com/office/powerpoint/2010/main" val="1361325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BC34-CE58-F750-83E2-83AE3D55B6AF}"/>
              </a:ext>
            </a:extLst>
          </p:cNvPr>
          <p:cNvSpPr>
            <a:spLocks noGrp="1"/>
          </p:cNvSpPr>
          <p:nvPr>
            <p:ph type="ctrTitle"/>
          </p:nvPr>
        </p:nvSpPr>
        <p:spPr/>
        <p:txBody>
          <a:bodyPr/>
          <a:lstStyle/>
          <a:p>
            <a:r>
              <a:rPr lang="en-US" dirty="0"/>
              <a:t> </a:t>
            </a:r>
            <a:endParaRPr lang="en-CA" dirty="0"/>
          </a:p>
        </p:txBody>
      </p:sp>
      <p:sp>
        <p:nvSpPr>
          <p:cNvPr id="4" name="Slide Number Placeholder 3">
            <a:extLst>
              <a:ext uri="{FF2B5EF4-FFF2-40B4-BE49-F238E27FC236}">
                <a16:creationId xmlns:a16="http://schemas.microsoft.com/office/drawing/2014/main" id="{CD53C153-3F13-EF20-2465-D444A93E4831}"/>
              </a:ext>
            </a:extLst>
          </p:cNvPr>
          <p:cNvSpPr>
            <a:spLocks noGrp="1"/>
          </p:cNvSpPr>
          <p:nvPr>
            <p:ph type="sldNum" sz="quarter" idx="4"/>
          </p:nvPr>
        </p:nvSpPr>
        <p:spPr/>
        <p:txBody>
          <a:bodyPr/>
          <a:lstStyle/>
          <a:p>
            <a:fld id="{E9E0D846-2D6A-8643-B2BF-83884A821236}" type="slidenum">
              <a:rPr lang="en-US" smtClean="0"/>
              <a:pPr/>
              <a:t>13</a:t>
            </a:fld>
            <a:endParaRPr lang="en-US" dirty="0"/>
          </a:p>
        </p:txBody>
      </p:sp>
      <p:graphicFrame>
        <p:nvGraphicFramePr>
          <p:cNvPr id="5" name="Table 4">
            <a:extLst>
              <a:ext uri="{FF2B5EF4-FFF2-40B4-BE49-F238E27FC236}">
                <a16:creationId xmlns:a16="http://schemas.microsoft.com/office/drawing/2014/main" id="{793727DC-C486-3956-C3B3-239A9020B300}"/>
              </a:ext>
            </a:extLst>
          </p:cNvPr>
          <p:cNvGraphicFramePr>
            <a:graphicFrameLocks noGrp="1"/>
          </p:cNvGraphicFramePr>
          <p:nvPr>
            <p:extLst>
              <p:ext uri="{D42A27DB-BD31-4B8C-83A1-F6EECF244321}">
                <p14:modId xmlns:p14="http://schemas.microsoft.com/office/powerpoint/2010/main" val="3346198599"/>
              </p:ext>
            </p:extLst>
          </p:nvPr>
        </p:nvGraphicFramePr>
        <p:xfrm>
          <a:off x="402337" y="404484"/>
          <a:ext cx="6933014" cy="5486400"/>
        </p:xfrm>
        <a:graphic>
          <a:graphicData uri="http://schemas.openxmlformats.org/drawingml/2006/table">
            <a:tbl>
              <a:tblPr firstRow="1" bandRow="1">
                <a:tableStyleId>{8799B23B-EC83-4686-B30A-512413B5E67A}</a:tableStyleId>
              </a:tblPr>
              <a:tblGrid>
                <a:gridCol w="6933014">
                  <a:extLst>
                    <a:ext uri="{9D8B030D-6E8A-4147-A177-3AD203B41FA5}">
                      <a16:colId xmlns:a16="http://schemas.microsoft.com/office/drawing/2014/main" val="2968981519"/>
                    </a:ext>
                  </a:extLst>
                </a:gridCol>
              </a:tblGrid>
              <a:tr h="856960">
                <a:tc>
                  <a:txBody>
                    <a:bodyPr/>
                    <a:lstStyle/>
                    <a:p>
                      <a:r>
                        <a:rPr lang="en-US" b="0" dirty="0"/>
                        <a:t>Limitations</a:t>
                      </a:r>
                      <a:endParaRPr lang="en-CA" b="0" dirty="0"/>
                    </a:p>
                    <a:p>
                      <a:pPr marL="285750" indent="-285750">
                        <a:buFont typeface="Arial" panose="020B0604020202020204" pitchFamily="34" charset="0"/>
                        <a:buChar char="•"/>
                      </a:pPr>
                      <a:r>
                        <a:rPr lang="en-US" sz="1600" b="0" dirty="0"/>
                        <a:t>Small dataset size of 299 records</a:t>
                      </a:r>
                    </a:p>
                    <a:p>
                      <a:pPr marL="285750" indent="-285750">
                        <a:buFont typeface="Arial" panose="020B0604020202020204" pitchFamily="34" charset="0"/>
                        <a:buChar char="•"/>
                      </a:pPr>
                      <a:r>
                        <a:rPr lang="en-CA" sz="1600" b="0" dirty="0"/>
                        <a:t>Dataset bias representing Pakistani demographic</a:t>
                      </a:r>
                    </a:p>
                    <a:p>
                      <a:pPr marL="285750" indent="-285750">
                        <a:buFont typeface="Arial" panose="020B0604020202020204" pitchFamily="34" charset="0"/>
                        <a:buChar char="•"/>
                      </a:pPr>
                      <a:r>
                        <a:rPr lang="en-CA" sz="1600" b="0" dirty="0"/>
                        <a:t>Impact from other, yet unconsidered variables</a:t>
                      </a:r>
                    </a:p>
                    <a:p>
                      <a:pPr marL="285750" indent="-285750">
                        <a:buFont typeface="Arial" panose="020B0604020202020204" pitchFamily="34" charset="0"/>
                        <a:buChar char="•"/>
                      </a:pPr>
                      <a:r>
                        <a:rPr lang="en-CA" sz="1600" b="0" dirty="0"/>
                        <a:t>No investigation of male and female subsets</a:t>
                      </a:r>
                    </a:p>
                  </a:txBody>
                  <a:tcPr>
                    <a:solidFill>
                      <a:schemeClr val="accent3">
                        <a:lumMod val="20000"/>
                        <a:lumOff val="80000"/>
                      </a:schemeClr>
                    </a:solidFill>
                  </a:tcPr>
                </a:tc>
                <a:extLst>
                  <a:ext uri="{0D108BD9-81ED-4DB2-BD59-A6C34878D82A}">
                    <a16:rowId xmlns:a16="http://schemas.microsoft.com/office/drawing/2014/main" val="169290666"/>
                  </a:ext>
                </a:extLst>
              </a:tr>
              <a:tr h="1110874">
                <a:tc>
                  <a:txBody>
                    <a:bodyPr/>
                    <a:lstStyle/>
                    <a:p>
                      <a:r>
                        <a:rPr lang="en-US" dirty="0"/>
                        <a:t>Ethical Considerations</a:t>
                      </a:r>
                      <a:endParaRPr lang="en-CA" dirty="0"/>
                    </a:p>
                    <a:p>
                      <a:pPr marL="285750" indent="-285750">
                        <a:buFont typeface="Arial" panose="020B0604020202020204" pitchFamily="34" charset="0"/>
                        <a:buChar char="•"/>
                      </a:pPr>
                      <a:r>
                        <a:rPr lang="en-US" sz="1600" dirty="0"/>
                        <a:t>Patient privacy and confidentiality</a:t>
                      </a:r>
                    </a:p>
                    <a:p>
                      <a:pPr marL="285750" indent="-285750">
                        <a:buFont typeface="Arial" panose="020B0604020202020204" pitchFamily="34" charset="0"/>
                        <a:buChar char="•"/>
                      </a:pPr>
                      <a:r>
                        <a:rPr lang="en-US" sz="1600" dirty="0"/>
                        <a:t>Informed consent</a:t>
                      </a:r>
                    </a:p>
                    <a:p>
                      <a:pPr marL="285750" indent="-285750">
                        <a:buFont typeface="Arial" panose="020B0604020202020204" pitchFamily="34" charset="0"/>
                        <a:buChar char="•"/>
                      </a:pPr>
                      <a:r>
                        <a:rPr lang="en-US" sz="1600" dirty="0"/>
                        <a:t>Data security, integrity and exchange</a:t>
                      </a:r>
                    </a:p>
                    <a:p>
                      <a:pPr marL="285750" indent="-285750">
                        <a:buFont typeface="Arial" panose="020B0604020202020204" pitchFamily="34" charset="0"/>
                        <a:buChar char="•"/>
                      </a:pPr>
                      <a:r>
                        <a:rPr lang="en-US" sz="1600" dirty="0"/>
                        <a:t>Long-term retention and de-identification</a:t>
                      </a:r>
                      <a:endParaRPr lang="en-CA" sz="1600" dirty="0"/>
                    </a:p>
                  </a:txBody>
                  <a:tcPr>
                    <a:solidFill>
                      <a:schemeClr val="accent1">
                        <a:lumMod val="50000"/>
                        <a:lumOff val="50000"/>
                        <a:alpha val="20000"/>
                      </a:schemeClr>
                    </a:solidFill>
                  </a:tcPr>
                </a:tc>
                <a:extLst>
                  <a:ext uri="{0D108BD9-81ED-4DB2-BD59-A6C34878D82A}">
                    <a16:rowId xmlns:a16="http://schemas.microsoft.com/office/drawing/2014/main" val="4014168836"/>
                  </a:ext>
                </a:extLst>
              </a:tr>
              <a:tr h="2126530">
                <a:tc>
                  <a:txBody>
                    <a:bodyPr/>
                    <a:lstStyle/>
                    <a:p>
                      <a:r>
                        <a:rPr lang="en-US" dirty="0"/>
                        <a:t>Conclusion</a:t>
                      </a:r>
                      <a:endParaRPr lang="en-CA" dirty="0"/>
                    </a:p>
                    <a:p>
                      <a:pPr marL="0" indent="0">
                        <a:buFont typeface="Arial" panose="020B0604020202020204" pitchFamily="34" charset="0"/>
                        <a:buNone/>
                      </a:pPr>
                      <a:r>
                        <a:rPr lang="en-US" sz="1600" dirty="0"/>
                        <a:t>     Electronic Health Records were the source of data for this project and its related studies.  Modelling was done by traditional and ensemble machine learning methods.</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In the future, multimodal health care data from disparate sources including genomics, clinical notes, time series, demographics, and lab and imaging values, will be used to develop multimodal machine learning models.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It can be expected that precision health will become a viable tool for diagnostic use  by healthcare practitioners in a clinical setting.</a:t>
                      </a:r>
                    </a:p>
                  </a:txBody>
                  <a:tcPr>
                    <a:solidFill>
                      <a:schemeClr val="bg2">
                        <a:lumMod val="60000"/>
                        <a:lumOff val="40000"/>
                      </a:schemeClr>
                    </a:solidFill>
                  </a:tcPr>
                </a:tc>
                <a:extLst>
                  <a:ext uri="{0D108BD9-81ED-4DB2-BD59-A6C34878D82A}">
                    <a16:rowId xmlns:a16="http://schemas.microsoft.com/office/drawing/2014/main" val="3218650825"/>
                  </a:ext>
                </a:extLst>
              </a:tr>
            </a:tbl>
          </a:graphicData>
        </a:graphic>
      </p:graphicFrame>
      <p:sp>
        <p:nvSpPr>
          <p:cNvPr id="7" name="TextBox 6">
            <a:extLst>
              <a:ext uri="{FF2B5EF4-FFF2-40B4-BE49-F238E27FC236}">
                <a16:creationId xmlns:a16="http://schemas.microsoft.com/office/drawing/2014/main" id="{46AF2333-9791-BD70-CC82-5ABECA17FE23}"/>
              </a:ext>
            </a:extLst>
          </p:cNvPr>
          <p:cNvSpPr txBox="1"/>
          <p:nvPr/>
        </p:nvSpPr>
        <p:spPr>
          <a:xfrm>
            <a:off x="3868844" y="5930296"/>
            <a:ext cx="2664512" cy="523220"/>
          </a:xfrm>
          <a:prstGeom prst="rect">
            <a:avLst/>
          </a:prstGeom>
          <a:noFill/>
        </p:spPr>
        <p:txBody>
          <a:bodyPr wrap="none" rtlCol="0">
            <a:spAutoFit/>
          </a:bodyPr>
          <a:lstStyle/>
          <a:p>
            <a:r>
              <a:rPr lang="en-US" sz="2800" cap="all" dirty="0">
                <a:solidFill>
                  <a:schemeClr val="bg1"/>
                </a:solidFill>
              </a:rPr>
              <a:t>C</a:t>
            </a:r>
            <a:r>
              <a:rPr lang="en-US" sz="2800" dirty="0">
                <a:solidFill>
                  <a:schemeClr val="bg1"/>
                </a:solidFill>
              </a:rPr>
              <a:t>losing Remarks</a:t>
            </a:r>
            <a:endParaRPr lang="en-CA" sz="2800" cap="all" dirty="0">
              <a:solidFill>
                <a:schemeClr val="bg1"/>
              </a:solidFill>
            </a:endParaRPr>
          </a:p>
        </p:txBody>
      </p:sp>
    </p:spTree>
    <p:extLst>
      <p:ext uri="{BB962C8B-B14F-4D97-AF65-F5344CB8AC3E}">
        <p14:creationId xmlns:p14="http://schemas.microsoft.com/office/powerpoint/2010/main" val="166708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8102-9903-E928-E027-A95700988F60}"/>
              </a:ext>
            </a:extLst>
          </p:cNvPr>
          <p:cNvSpPr>
            <a:spLocks noGrp="1"/>
          </p:cNvSpPr>
          <p:nvPr>
            <p:ph type="title"/>
          </p:nvPr>
        </p:nvSpPr>
        <p:spPr>
          <a:xfrm>
            <a:off x="365568" y="392415"/>
            <a:ext cx="8444818" cy="557990"/>
          </a:xfrm>
          <a:solidFill>
            <a:schemeClr val="tx2">
              <a:lumMod val="60000"/>
              <a:lumOff val="40000"/>
            </a:schemeClr>
          </a:solidFill>
        </p:spPr>
        <p:txBody>
          <a:bodyPr/>
          <a:lstStyle/>
          <a:p>
            <a:pPr algn="ctr"/>
            <a:r>
              <a:rPr lang="en-US" dirty="0">
                <a:solidFill>
                  <a:schemeClr val="bg1"/>
                </a:solidFill>
              </a:rPr>
              <a:t>Introduction</a:t>
            </a:r>
            <a:endParaRPr lang="en-CA" dirty="0">
              <a:solidFill>
                <a:schemeClr val="bg1"/>
              </a:solidFill>
            </a:endParaRPr>
          </a:p>
        </p:txBody>
      </p:sp>
      <p:sp>
        <p:nvSpPr>
          <p:cNvPr id="5" name="Slide Number Placeholder 4">
            <a:extLst>
              <a:ext uri="{FF2B5EF4-FFF2-40B4-BE49-F238E27FC236}">
                <a16:creationId xmlns:a16="http://schemas.microsoft.com/office/drawing/2014/main" id="{6C3D1768-886C-D180-4ACD-A8FDFD29328A}"/>
              </a:ext>
            </a:extLst>
          </p:cNvPr>
          <p:cNvSpPr>
            <a:spLocks noGrp="1"/>
          </p:cNvSpPr>
          <p:nvPr>
            <p:ph type="sldNum" sz="quarter" idx="4"/>
          </p:nvPr>
        </p:nvSpPr>
        <p:spPr/>
        <p:txBody>
          <a:bodyPr/>
          <a:lstStyle/>
          <a:p>
            <a:fld id="{E1497D35-93D5-5047-9160-8F9C97C9D015}" type="slidenum">
              <a:rPr lang="en-US" smtClean="0"/>
              <a:pPr/>
              <a:t>2</a:t>
            </a:fld>
            <a:endParaRPr lang="en-US" dirty="0"/>
          </a:p>
        </p:txBody>
      </p:sp>
      <p:graphicFrame>
        <p:nvGraphicFramePr>
          <p:cNvPr id="10" name="Content Placeholder 9">
            <a:extLst>
              <a:ext uri="{FF2B5EF4-FFF2-40B4-BE49-F238E27FC236}">
                <a16:creationId xmlns:a16="http://schemas.microsoft.com/office/drawing/2014/main" id="{1B681926-7E98-BB8B-C3D4-C48640CAC014}"/>
              </a:ext>
            </a:extLst>
          </p:cNvPr>
          <p:cNvGraphicFramePr>
            <a:graphicFrameLocks noGrp="1"/>
          </p:cNvGraphicFramePr>
          <p:nvPr>
            <p:ph idx="1"/>
            <p:extLst>
              <p:ext uri="{D42A27DB-BD31-4B8C-83A1-F6EECF244321}">
                <p14:modId xmlns:p14="http://schemas.microsoft.com/office/powerpoint/2010/main" val="3999262233"/>
              </p:ext>
            </p:extLst>
          </p:nvPr>
        </p:nvGraphicFramePr>
        <p:xfrm>
          <a:off x="365568" y="950405"/>
          <a:ext cx="8445500" cy="5151120"/>
        </p:xfrm>
        <a:graphic>
          <a:graphicData uri="http://schemas.openxmlformats.org/drawingml/2006/table">
            <a:tbl>
              <a:tblPr firstRow="1" bandRow="1">
                <a:tableStyleId>{5C22544A-7EE6-4342-B048-85BDC9FD1C3A}</a:tableStyleId>
              </a:tblPr>
              <a:tblGrid>
                <a:gridCol w="8445500">
                  <a:extLst>
                    <a:ext uri="{9D8B030D-6E8A-4147-A177-3AD203B41FA5}">
                      <a16:colId xmlns:a16="http://schemas.microsoft.com/office/drawing/2014/main" val="3494635668"/>
                    </a:ext>
                  </a:extLst>
                </a:gridCol>
              </a:tblGrid>
              <a:tr h="370840">
                <a:tc>
                  <a:txBody>
                    <a:bodyPr/>
                    <a:lstStyle/>
                    <a:p>
                      <a:r>
                        <a:rPr lang="en-US" dirty="0">
                          <a:solidFill>
                            <a:schemeClr val="tx2"/>
                          </a:solidFill>
                        </a:rPr>
                        <a:t>Background</a:t>
                      </a:r>
                    </a:p>
                    <a:p>
                      <a:endParaRPr lang="en-CA" dirty="0">
                        <a:solidFill>
                          <a:schemeClr val="tx2"/>
                        </a:solidFill>
                      </a:endParaRPr>
                    </a:p>
                    <a:p>
                      <a:pPr marL="285750" indent="-285750">
                        <a:buFont typeface="Arial" panose="020B0604020202020204" pitchFamily="34" charset="0"/>
                        <a:buChar char="•"/>
                      </a:pPr>
                      <a:r>
                        <a:rPr lang="en-US" sz="1600" b="0" dirty="0">
                          <a:solidFill>
                            <a:schemeClr val="tx2"/>
                          </a:solidFill>
                        </a:rPr>
                        <a:t>Electronic Health Records (EHR) contain patient lifestyle, symptoms, clinical laboratory tests, and survival data</a:t>
                      </a:r>
                    </a:p>
                    <a:p>
                      <a:pPr marL="285750" indent="-285750">
                        <a:buFont typeface="Arial" panose="020B0604020202020204" pitchFamily="34" charset="0"/>
                        <a:buChar char="•"/>
                      </a:pPr>
                      <a:r>
                        <a:rPr lang="en-US" sz="1600" b="0" dirty="0">
                          <a:solidFill>
                            <a:schemeClr val="tx2"/>
                          </a:solidFill>
                        </a:rPr>
                        <a:t>Machine learning models can be developed to predict patient survival for critical illness such as heart failure</a:t>
                      </a:r>
                    </a:p>
                    <a:p>
                      <a:pPr marL="285750" indent="-285750">
                        <a:buFont typeface="Arial" panose="020B0604020202020204" pitchFamily="34" charset="0"/>
                        <a:buChar char="•"/>
                      </a:pPr>
                      <a:r>
                        <a:rPr lang="en-US" sz="1600" b="0" dirty="0">
                          <a:solidFill>
                            <a:schemeClr val="tx2"/>
                          </a:solidFill>
                        </a:rPr>
                        <a:t>Machine learning models can be used to support medical doctors in patient management</a:t>
                      </a:r>
                    </a:p>
                    <a:p>
                      <a:pPr marL="0" indent="0">
                        <a:buFont typeface="Arial" panose="020B0604020202020204" pitchFamily="34" charset="0"/>
                        <a:buNone/>
                      </a:pPr>
                      <a:endParaRPr lang="en-CA" sz="1600" b="0" dirty="0">
                        <a:solidFill>
                          <a:schemeClr val="tx2"/>
                        </a:solidFill>
                      </a:endParaRPr>
                    </a:p>
                  </a:txBody>
                  <a:tcPr>
                    <a:solidFill>
                      <a:schemeClr val="accent3">
                        <a:lumMod val="20000"/>
                        <a:lumOff val="80000"/>
                      </a:schemeClr>
                    </a:solidFill>
                  </a:tcPr>
                </a:tc>
                <a:extLst>
                  <a:ext uri="{0D108BD9-81ED-4DB2-BD59-A6C34878D82A}">
                    <a16:rowId xmlns:a16="http://schemas.microsoft.com/office/drawing/2014/main" val="3762885074"/>
                  </a:ext>
                </a:extLst>
              </a:tr>
              <a:tr h="370840">
                <a:tc>
                  <a:txBody>
                    <a:bodyPr/>
                    <a:lstStyle/>
                    <a:p>
                      <a:r>
                        <a:rPr lang="en-US" b="1" dirty="0">
                          <a:solidFill>
                            <a:schemeClr val="tx2"/>
                          </a:solidFill>
                        </a:rPr>
                        <a:t>Research Objectives</a:t>
                      </a:r>
                      <a:endParaRPr lang="en-CA" b="1" dirty="0">
                        <a:solidFill>
                          <a:schemeClr val="tx2"/>
                        </a:solidFill>
                      </a:endParaRPr>
                    </a:p>
                    <a:p>
                      <a:pPr marL="285750" indent="-285750">
                        <a:buFont typeface="Arial" panose="020B0604020202020204" pitchFamily="34" charset="0"/>
                        <a:buChar char="•"/>
                      </a:pPr>
                      <a:r>
                        <a:rPr lang="en-US" sz="1600" dirty="0">
                          <a:solidFill>
                            <a:schemeClr val="tx2"/>
                          </a:solidFill>
                        </a:rPr>
                        <a:t>Replication study is by Chicco and </a:t>
                      </a:r>
                      <a:r>
                        <a:rPr lang="en-US" sz="1600" dirty="0" err="1">
                          <a:solidFill>
                            <a:schemeClr val="tx2"/>
                          </a:solidFill>
                        </a:rPr>
                        <a:t>Jurman</a:t>
                      </a:r>
                      <a:r>
                        <a:rPr lang="en-US" sz="1600" dirty="0">
                          <a:solidFill>
                            <a:schemeClr val="tx2"/>
                          </a:solidFill>
                        </a:rPr>
                        <a:t> (2020)</a:t>
                      </a:r>
                    </a:p>
                    <a:p>
                      <a:pPr marL="0" indent="0">
                        <a:buFont typeface="Arial" panose="020B0604020202020204" pitchFamily="34" charset="0"/>
                        <a:buNone/>
                      </a:pPr>
                      <a:endParaRPr lang="en-US" sz="1600" dirty="0">
                        <a:solidFill>
                          <a:schemeClr val="tx2"/>
                        </a:solidFill>
                      </a:endParaRPr>
                    </a:p>
                    <a:p>
                      <a:pPr marL="342900" indent="-342900">
                        <a:buFont typeface="+mj-lt"/>
                        <a:buAutoNum type="arabicPeriod"/>
                      </a:pPr>
                      <a:r>
                        <a:rPr lang="en-US" sz="1600" dirty="0">
                          <a:solidFill>
                            <a:schemeClr val="tx2"/>
                          </a:solidFill>
                        </a:rPr>
                        <a:t>Develop machine learning model to predict the risk factors and survival of patients with heart failure comparable to replicated study.</a:t>
                      </a:r>
                    </a:p>
                    <a:p>
                      <a:pPr marL="342900" indent="-342900">
                        <a:buFont typeface="+mj-lt"/>
                        <a:buAutoNum type="arabicPeriod"/>
                      </a:pPr>
                      <a:r>
                        <a:rPr lang="en-US" sz="1600" dirty="0">
                          <a:solidFill>
                            <a:schemeClr val="tx2"/>
                          </a:solidFill>
                        </a:rPr>
                        <a:t>Address that results could be impacted by the significant imbalance in the dataset towards patients having survived (67.9% majority negative class) which was not addressed by authors.</a:t>
                      </a:r>
                    </a:p>
                    <a:p>
                      <a:pPr marL="342900" indent="-342900">
                        <a:buFont typeface="+mj-lt"/>
                        <a:buAutoNum type="arabicPeriod"/>
                      </a:pPr>
                      <a:r>
                        <a:rPr lang="en-US" sz="1600" dirty="0">
                          <a:solidFill>
                            <a:schemeClr val="tx2"/>
                          </a:solidFill>
                        </a:rPr>
                        <a:t>Show that better prediction accuracy could be shown by model using more than top two risk factors selected by authors.</a:t>
                      </a:r>
                    </a:p>
                    <a:p>
                      <a:pPr marL="342900" indent="-342900">
                        <a:buFont typeface="+mj-lt"/>
                        <a:buAutoNum type="arabicPeriod"/>
                      </a:pPr>
                      <a:r>
                        <a:rPr lang="en-US" sz="1600" dirty="0">
                          <a:solidFill>
                            <a:schemeClr val="tx2"/>
                          </a:solidFill>
                        </a:rPr>
                        <a:t>Improve performance metrics of project model compared </a:t>
                      </a:r>
                      <a:r>
                        <a:rPr lang="en-US" sz="1600">
                          <a:solidFill>
                            <a:schemeClr val="tx2"/>
                          </a:solidFill>
                        </a:rPr>
                        <a:t>to replication </a:t>
                      </a:r>
                      <a:r>
                        <a:rPr lang="en-US" sz="1600" dirty="0">
                          <a:solidFill>
                            <a:schemeClr val="tx2"/>
                          </a:solidFill>
                        </a:rPr>
                        <a:t>study by use of SMOTE+ENN to balance dataset and hyperparameter tuning of classifiers investigated.</a:t>
                      </a:r>
                    </a:p>
                    <a:p>
                      <a:pPr marL="0" indent="0">
                        <a:buFont typeface="+mj-lt"/>
                        <a:buNone/>
                      </a:pPr>
                      <a:endParaRPr lang="en-CA" sz="1600" dirty="0">
                        <a:solidFill>
                          <a:schemeClr val="tx2"/>
                        </a:solidFill>
                      </a:endParaRPr>
                    </a:p>
                  </a:txBody>
                  <a:tcPr>
                    <a:solidFill>
                      <a:schemeClr val="bg2">
                        <a:lumMod val="60000"/>
                        <a:lumOff val="40000"/>
                      </a:schemeClr>
                    </a:solidFill>
                  </a:tcPr>
                </a:tc>
                <a:extLst>
                  <a:ext uri="{0D108BD9-81ED-4DB2-BD59-A6C34878D82A}">
                    <a16:rowId xmlns:a16="http://schemas.microsoft.com/office/drawing/2014/main" val="2734377443"/>
                  </a:ext>
                </a:extLst>
              </a:tr>
            </a:tbl>
          </a:graphicData>
        </a:graphic>
      </p:graphicFrame>
    </p:spTree>
    <p:extLst>
      <p:ext uri="{BB962C8B-B14F-4D97-AF65-F5344CB8AC3E}">
        <p14:creationId xmlns:p14="http://schemas.microsoft.com/office/powerpoint/2010/main" val="683428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F15E-01E3-F132-3CFE-C4F1F133385B}"/>
              </a:ext>
            </a:extLst>
          </p:cNvPr>
          <p:cNvSpPr>
            <a:spLocks noGrp="1"/>
          </p:cNvSpPr>
          <p:nvPr>
            <p:ph type="title"/>
          </p:nvPr>
        </p:nvSpPr>
        <p:spPr>
          <a:xfrm>
            <a:off x="365568" y="392415"/>
            <a:ext cx="8444818" cy="457977"/>
          </a:xfrm>
        </p:spPr>
        <p:txBody>
          <a:bodyPr/>
          <a:lstStyle/>
          <a:p>
            <a:pPr algn="ctr"/>
            <a:r>
              <a:rPr lang="en-US" dirty="0"/>
              <a:t>Data Description</a:t>
            </a:r>
            <a:endParaRPr lang="en-CA" dirty="0"/>
          </a:p>
        </p:txBody>
      </p:sp>
      <p:sp>
        <p:nvSpPr>
          <p:cNvPr id="5" name="Slide Number Placeholder 4">
            <a:extLst>
              <a:ext uri="{FF2B5EF4-FFF2-40B4-BE49-F238E27FC236}">
                <a16:creationId xmlns:a16="http://schemas.microsoft.com/office/drawing/2014/main" id="{C51E844C-A0FC-FDD5-9E42-3F2AFE2EE12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
        <p:nvSpPr>
          <p:cNvPr id="8" name="Content Placeholder 7">
            <a:extLst>
              <a:ext uri="{FF2B5EF4-FFF2-40B4-BE49-F238E27FC236}">
                <a16:creationId xmlns:a16="http://schemas.microsoft.com/office/drawing/2014/main" id="{6D0C3EE3-0F06-B85E-865D-8ECB10157E96}"/>
              </a:ext>
            </a:extLst>
          </p:cNvPr>
          <p:cNvSpPr>
            <a:spLocks noGrp="1"/>
          </p:cNvSpPr>
          <p:nvPr>
            <p:ph idx="1"/>
          </p:nvPr>
        </p:nvSpPr>
        <p:spPr>
          <a:xfrm>
            <a:off x="365568" y="850392"/>
            <a:ext cx="8444818" cy="4834431"/>
          </a:xfrm>
        </p:spPr>
        <p:txBody>
          <a:bodyPr>
            <a:normAutofit lnSpcReduction="10000"/>
          </a:bodyPr>
          <a:lstStyle/>
          <a:p>
            <a:pPr marL="0" indent="0">
              <a:buNone/>
            </a:pPr>
            <a:endParaRPr lang="en-US" sz="1600" dirty="0"/>
          </a:p>
          <a:p>
            <a:r>
              <a:rPr lang="en-US" sz="1600" dirty="0"/>
              <a:t>Public dataset used </a:t>
            </a:r>
            <a:r>
              <a:rPr lang="en-US" sz="1600" dirty="0" err="1"/>
              <a:t>availble</a:t>
            </a:r>
            <a:r>
              <a:rPr lang="en-US" sz="1600" dirty="0"/>
              <a:t> from UCI Machine Learning Repository at </a:t>
            </a:r>
            <a:r>
              <a:rPr lang="en-US" sz="1600" dirty="0">
                <a:hlinkClick r:id="rId3"/>
              </a:rPr>
              <a:t>http://archive.ics.uci.edu/dataset/519/hear+failure+clinical+records</a:t>
            </a:r>
            <a:endParaRPr lang="en-US" sz="1600" dirty="0"/>
          </a:p>
          <a:p>
            <a:endParaRPr lang="en-US" sz="900" dirty="0"/>
          </a:p>
          <a:p>
            <a:r>
              <a:rPr lang="en-US" sz="1600" dirty="0"/>
              <a:t>The dataset contains the EHR of 299 patients with left ventricular systolic heart failure of which 105 are women and 194 are men.</a:t>
            </a:r>
          </a:p>
          <a:p>
            <a:endParaRPr lang="en-US" sz="900" dirty="0"/>
          </a:p>
          <a:p>
            <a:r>
              <a:rPr lang="en-US" sz="1600" dirty="0"/>
              <a:t>The binary classification target is the event of death.</a:t>
            </a:r>
          </a:p>
          <a:p>
            <a:endParaRPr lang="en-US" sz="900" dirty="0"/>
          </a:p>
          <a:p>
            <a:r>
              <a:rPr lang="en-US" sz="1600" dirty="0"/>
              <a:t>Dataset contains 13 features relating to patient clinical and lifestyle information:</a:t>
            </a:r>
          </a:p>
          <a:p>
            <a:pPr lvl="1"/>
            <a:r>
              <a:rPr lang="en-US" sz="1600" dirty="0"/>
              <a:t>Age, ejection fraction, creatinine phosphokinase, serum sodium, and time are integer</a:t>
            </a:r>
          </a:p>
          <a:p>
            <a:pPr lvl="1"/>
            <a:r>
              <a:rPr lang="en-US" sz="1600" dirty="0"/>
              <a:t>Platelets and serum creatinine are real</a:t>
            </a:r>
          </a:p>
          <a:p>
            <a:pPr lvl="1"/>
            <a:r>
              <a:rPr lang="en-US" sz="1600" dirty="0" err="1"/>
              <a:t>Anaemia</a:t>
            </a:r>
            <a:r>
              <a:rPr lang="en-US" sz="1600" dirty="0"/>
              <a:t>, diabetes, high blood pressure, sex, and smoking are binary</a:t>
            </a:r>
          </a:p>
          <a:p>
            <a:pPr lvl="1"/>
            <a:endParaRPr lang="en-US" sz="900" dirty="0"/>
          </a:p>
          <a:p>
            <a:r>
              <a:rPr lang="en-US" sz="1600" dirty="0"/>
              <a:t>There were no missing values or duplicates</a:t>
            </a:r>
          </a:p>
          <a:p>
            <a:endParaRPr lang="en-US" sz="900" dirty="0"/>
          </a:p>
          <a:p>
            <a:r>
              <a:rPr lang="en-US" sz="1600" dirty="0"/>
              <a:t>Outliers occurred in all the numeric variables, except age and time, to varying degrees.</a:t>
            </a:r>
          </a:p>
          <a:p>
            <a:endParaRPr lang="en-US" sz="900" dirty="0"/>
          </a:p>
          <a:p>
            <a:r>
              <a:rPr lang="en-US" sz="1600" dirty="0">
                <a:latin typeface="Times New Roman" panose="02020603050405020304" pitchFamily="18" charset="0"/>
                <a:cs typeface="Times New Roman" panose="02020603050405020304" pitchFamily="18" charset="0"/>
              </a:rPr>
              <a:t>A significant imbalance exists in the dataset towards patients having survived (67.9% majority negative class).</a:t>
            </a:r>
            <a:endParaRPr lang="en-CA" sz="1600" dirty="0"/>
          </a:p>
        </p:txBody>
      </p:sp>
    </p:spTree>
    <p:extLst>
      <p:ext uri="{BB962C8B-B14F-4D97-AF65-F5344CB8AC3E}">
        <p14:creationId xmlns:p14="http://schemas.microsoft.com/office/powerpoint/2010/main" val="172857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9B56F-4D7A-C53F-C87B-02D059B505B6}"/>
              </a:ext>
            </a:extLst>
          </p:cNvPr>
          <p:cNvSpPr>
            <a:spLocks noGrp="1"/>
          </p:cNvSpPr>
          <p:nvPr>
            <p:ph type="ctrTitle"/>
          </p:nvPr>
        </p:nvSpPr>
        <p:spPr/>
        <p:txBody>
          <a:bodyPr/>
          <a:lstStyle/>
          <a:p>
            <a:pPr algn="ctr"/>
            <a:br>
              <a:rPr lang="en-US" dirty="0"/>
            </a:br>
            <a:r>
              <a:rPr lang="en-US" dirty="0"/>
              <a:t>Methodology</a:t>
            </a:r>
            <a:endParaRPr lang="en-CA" dirty="0"/>
          </a:p>
        </p:txBody>
      </p:sp>
      <p:sp>
        <p:nvSpPr>
          <p:cNvPr id="4" name="Slide Number Placeholder 3">
            <a:extLst>
              <a:ext uri="{FF2B5EF4-FFF2-40B4-BE49-F238E27FC236}">
                <a16:creationId xmlns:a16="http://schemas.microsoft.com/office/drawing/2014/main" id="{B2097AA0-8C2E-BB6B-8F64-322D6169E15E}"/>
              </a:ext>
            </a:extLst>
          </p:cNvPr>
          <p:cNvSpPr>
            <a:spLocks noGrp="1"/>
          </p:cNvSpPr>
          <p:nvPr>
            <p:ph type="sldNum" sz="quarter" idx="4"/>
          </p:nvPr>
        </p:nvSpPr>
        <p:spPr/>
        <p:txBody>
          <a:bodyPr/>
          <a:lstStyle/>
          <a:p>
            <a:fld id="{E9E0D846-2D6A-8643-B2BF-83884A821236}" type="slidenum">
              <a:rPr lang="en-US" smtClean="0"/>
              <a:pPr/>
              <a:t>4</a:t>
            </a:fld>
            <a:endParaRPr lang="en-US" dirty="0"/>
          </a:p>
        </p:txBody>
      </p:sp>
    </p:spTree>
    <p:extLst>
      <p:ext uri="{BB962C8B-B14F-4D97-AF65-F5344CB8AC3E}">
        <p14:creationId xmlns:p14="http://schemas.microsoft.com/office/powerpoint/2010/main" val="14152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82C7BE-87BB-0B5A-D75E-D0884BBB40C1}"/>
              </a:ext>
            </a:extLst>
          </p:cNvPr>
          <p:cNvSpPr>
            <a:spLocks noGrp="1"/>
          </p:cNvSpPr>
          <p:nvPr>
            <p:ph type="sldNum" sz="quarter" idx="4"/>
          </p:nvPr>
        </p:nvSpPr>
        <p:spPr/>
        <p:txBody>
          <a:bodyPr/>
          <a:lstStyle/>
          <a:p>
            <a:fld id="{E1497D35-93D5-5047-9160-8F9C97C9D015}" type="slidenum">
              <a:rPr lang="en-US" smtClean="0"/>
              <a:pPr/>
              <a:t>5</a:t>
            </a:fld>
            <a:endParaRPr lang="en-US" dirty="0"/>
          </a:p>
        </p:txBody>
      </p:sp>
      <p:graphicFrame>
        <p:nvGraphicFramePr>
          <p:cNvPr id="28" name="Content Placeholder 27">
            <a:extLst>
              <a:ext uri="{FF2B5EF4-FFF2-40B4-BE49-F238E27FC236}">
                <a16:creationId xmlns:a16="http://schemas.microsoft.com/office/drawing/2014/main" id="{59E60D1B-2BC8-FFF6-3643-D5026EBF67BB}"/>
              </a:ext>
            </a:extLst>
          </p:cNvPr>
          <p:cNvGraphicFramePr>
            <a:graphicFrameLocks noGrp="1"/>
          </p:cNvGraphicFramePr>
          <p:nvPr>
            <p:ph idx="1"/>
            <p:extLst>
              <p:ext uri="{D42A27DB-BD31-4B8C-83A1-F6EECF244321}">
                <p14:modId xmlns:p14="http://schemas.microsoft.com/office/powerpoint/2010/main" val="4248003920"/>
              </p:ext>
            </p:extLst>
          </p:nvPr>
        </p:nvGraphicFramePr>
        <p:xfrm>
          <a:off x="365125" y="337608"/>
          <a:ext cx="8445500" cy="5774836"/>
        </p:xfrm>
        <a:graphic>
          <a:graphicData uri="http://schemas.openxmlformats.org/drawingml/2006/table">
            <a:tbl>
              <a:tblPr firstRow="1" bandRow="1">
                <a:tableStyleId>{72833802-FEF1-4C79-8D5D-14CF1EAF98D9}</a:tableStyleId>
              </a:tblPr>
              <a:tblGrid>
                <a:gridCol w="1747139">
                  <a:extLst>
                    <a:ext uri="{9D8B030D-6E8A-4147-A177-3AD203B41FA5}">
                      <a16:colId xmlns:a16="http://schemas.microsoft.com/office/drawing/2014/main" val="866396293"/>
                    </a:ext>
                  </a:extLst>
                </a:gridCol>
                <a:gridCol w="6698361">
                  <a:extLst>
                    <a:ext uri="{9D8B030D-6E8A-4147-A177-3AD203B41FA5}">
                      <a16:colId xmlns:a16="http://schemas.microsoft.com/office/drawing/2014/main" val="2281104630"/>
                    </a:ext>
                  </a:extLst>
                </a:gridCol>
              </a:tblGrid>
              <a:tr h="310575">
                <a:tc>
                  <a:txBody>
                    <a:bodyPr/>
                    <a:lstStyle/>
                    <a:p>
                      <a:pPr algn="ctr"/>
                      <a:r>
                        <a:rPr lang="en-US" sz="1600" dirty="0"/>
                        <a:t>Workflow</a:t>
                      </a:r>
                      <a:endParaRPr lang="en-CA" sz="1600" dirty="0"/>
                    </a:p>
                  </a:txBody>
                  <a:tcPr>
                    <a:solidFill>
                      <a:schemeClr val="tx2">
                        <a:lumMod val="60000"/>
                        <a:lumOff val="40000"/>
                      </a:schemeClr>
                    </a:solidFill>
                  </a:tcPr>
                </a:tc>
                <a:tc>
                  <a:txBody>
                    <a:bodyPr/>
                    <a:lstStyle/>
                    <a:p>
                      <a:pPr algn="ctr"/>
                      <a:r>
                        <a:rPr lang="en-US" sz="1600" dirty="0"/>
                        <a:t>Steps</a:t>
                      </a:r>
                      <a:endParaRPr lang="en-CA" sz="1600" dirty="0"/>
                    </a:p>
                  </a:txBody>
                  <a:tcPr>
                    <a:solidFill>
                      <a:schemeClr val="tx2">
                        <a:lumMod val="60000"/>
                        <a:lumOff val="40000"/>
                      </a:schemeClr>
                    </a:solidFill>
                  </a:tcPr>
                </a:tc>
                <a:extLst>
                  <a:ext uri="{0D108BD9-81ED-4DB2-BD59-A6C34878D82A}">
                    <a16:rowId xmlns:a16="http://schemas.microsoft.com/office/drawing/2014/main" val="1971423334"/>
                  </a:ext>
                </a:extLst>
              </a:tr>
              <a:tr h="559035">
                <a:tc>
                  <a:txBody>
                    <a:bodyPr/>
                    <a:lstStyle/>
                    <a:p>
                      <a:r>
                        <a:rPr lang="en-CA" sz="1400" dirty="0"/>
                        <a:t>Data loading </a:t>
                      </a:r>
                    </a:p>
                  </a:txBody>
                  <a:tcPr/>
                </a:tc>
                <a:tc>
                  <a:txBody>
                    <a:bodyPr/>
                    <a:lstStyle/>
                    <a:p>
                      <a:r>
                        <a:rPr lang="en-US" sz="1000" dirty="0"/>
                        <a:t>-	</a:t>
                      </a:r>
                      <a:r>
                        <a:rPr lang="en-US" sz="1000" dirty="0" err="1"/>
                        <a:t>heart_failure_clinical_records_dataset</a:t>
                      </a:r>
                      <a:endParaRPr lang="en-US" sz="1000" dirty="0"/>
                    </a:p>
                    <a:p>
                      <a:r>
                        <a:rPr lang="en-US" sz="1000" dirty="0"/>
                        <a:t>-	Drop time feature from data</a:t>
                      </a:r>
                    </a:p>
                    <a:p>
                      <a:r>
                        <a:rPr lang="en-US" sz="1000" dirty="0"/>
                        <a:t>-	Map variables to correct datatype and power</a:t>
                      </a:r>
                    </a:p>
                  </a:txBody>
                  <a:tcPr/>
                </a:tc>
                <a:extLst>
                  <a:ext uri="{0D108BD9-81ED-4DB2-BD59-A6C34878D82A}">
                    <a16:rowId xmlns:a16="http://schemas.microsoft.com/office/drawing/2014/main" val="765464115"/>
                  </a:ext>
                </a:extLst>
              </a:tr>
              <a:tr h="559035">
                <a:tc>
                  <a:txBody>
                    <a:bodyPr/>
                    <a:lstStyle/>
                    <a:p>
                      <a:r>
                        <a:rPr lang="en-CA" sz="1400" dirty="0"/>
                        <a:t>Data feature engineering</a:t>
                      </a:r>
                    </a:p>
                  </a:txBody>
                  <a:tcPr/>
                </a:tc>
                <a:tc>
                  <a:txBody>
                    <a:bodyPr/>
                    <a:lstStyle/>
                    <a:p>
                      <a:r>
                        <a:rPr lang="en-US" sz="1000" dirty="0"/>
                        <a:t>-	Transform numeric data using Robust Scaler</a:t>
                      </a:r>
                    </a:p>
                    <a:p>
                      <a:r>
                        <a:rPr lang="en-US" sz="1000" dirty="0"/>
                        <a:t>-	Passthrough all binary data and features without outliers</a:t>
                      </a:r>
                    </a:p>
                    <a:p>
                      <a:r>
                        <a:rPr lang="en-US" sz="1000" dirty="0"/>
                        <a:t>-	Apply SMOTEENN</a:t>
                      </a:r>
                      <a:endParaRPr lang="en-CA" sz="1000" dirty="0"/>
                    </a:p>
                  </a:txBody>
                  <a:tcPr/>
                </a:tc>
                <a:extLst>
                  <a:ext uri="{0D108BD9-81ED-4DB2-BD59-A6C34878D82A}">
                    <a16:rowId xmlns:a16="http://schemas.microsoft.com/office/drawing/2014/main" val="1758767171"/>
                  </a:ext>
                </a:extLst>
              </a:tr>
              <a:tr h="559035">
                <a:tc>
                  <a:txBody>
                    <a:bodyPr/>
                    <a:lstStyle/>
                    <a:p>
                      <a:r>
                        <a:rPr lang="en-CA" sz="1400" dirty="0"/>
                        <a:t>Data splitting</a:t>
                      </a:r>
                    </a:p>
                  </a:txBody>
                  <a:tcPr/>
                </a:tc>
                <a:tc>
                  <a:txBody>
                    <a:bodyPr/>
                    <a:lstStyle/>
                    <a:p>
                      <a:r>
                        <a:rPr lang="en-US" sz="1000" dirty="0"/>
                        <a:t>-	Test size of 20% as per original study</a:t>
                      </a:r>
                    </a:p>
                    <a:p>
                      <a:r>
                        <a:rPr lang="en-US" sz="1000" dirty="0"/>
                        <a:t>-	No seed set</a:t>
                      </a:r>
                    </a:p>
                    <a:p>
                      <a:r>
                        <a:rPr lang="en-US" sz="1000" dirty="0"/>
                        <a:t>-	Stratify parameter set to y</a:t>
                      </a:r>
                      <a:endParaRPr lang="en-CA" sz="1000" dirty="0"/>
                    </a:p>
                  </a:txBody>
                  <a:tcPr/>
                </a:tc>
                <a:extLst>
                  <a:ext uri="{0D108BD9-81ED-4DB2-BD59-A6C34878D82A}">
                    <a16:rowId xmlns:a16="http://schemas.microsoft.com/office/drawing/2014/main" val="1042110873"/>
                  </a:ext>
                </a:extLst>
              </a:tr>
              <a:tr h="869610">
                <a:tc>
                  <a:txBody>
                    <a:bodyPr/>
                    <a:lstStyle/>
                    <a:p>
                      <a:r>
                        <a:rPr lang="en-CA" sz="1400" dirty="0"/>
                        <a:t>Classifier hyperparameter tuning</a:t>
                      </a:r>
                    </a:p>
                  </a:txBody>
                  <a:tcPr/>
                </a:tc>
                <a:tc>
                  <a:txBody>
                    <a:bodyPr/>
                    <a:lstStyle/>
                    <a:p>
                      <a:r>
                        <a:rPr lang="en-US" sz="1000" dirty="0"/>
                        <a:t>-	Defined hyperparameter grid to search</a:t>
                      </a:r>
                    </a:p>
                    <a:p>
                      <a:r>
                        <a:rPr lang="en-US" sz="1000" dirty="0"/>
                        <a:t>-	Grid Search Cross Validation using AUC-ROC scoring metric</a:t>
                      </a:r>
                    </a:p>
                    <a:p>
                      <a:r>
                        <a:rPr lang="en-US" sz="1000" dirty="0"/>
                        <a:t>a.	Tree-based (random forest and extra trees)</a:t>
                      </a:r>
                    </a:p>
                    <a:p>
                      <a:r>
                        <a:rPr lang="en-US" sz="1000" dirty="0"/>
                        <a:t>b.	Logistic regression</a:t>
                      </a:r>
                    </a:p>
                    <a:p>
                      <a:r>
                        <a:rPr lang="en-US" sz="1000" dirty="0"/>
                        <a:t>c.	AdaBoost</a:t>
                      </a:r>
                      <a:endParaRPr lang="en-CA" sz="1000" dirty="0"/>
                    </a:p>
                  </a:txBody>
                  <a:tcPr/>
                </a:tc>
                <a:extLst>
                  <a:ext uri="{0D108BD9-81ED-4DB2-BD59-A6C34878D82A}">
                    <a16:rowId xmlns:a16="http://schemas.microsoft.com/office/drawing/2014/main" val="3940669430"/>
                  </a:ext>
                </a:extLst>
              </a:tr>
              <a:tr h="1490761">
                <a:tc>
                  <a:txBody>
                    <a:bodyPr/>
                    <a:lstStyle/>
                    <a:p>
                      <a:r>
                        <a:rPr lang="en-CA" sz="1400" dirty="0"/>
                        <a:t>Model training &amp; fitting</a:t>
                      </a:r>
                    </a:p>
                  </a:txBody>
                  <a:tcPr/>
                </a:tc>
                <a:tc>
                  <a:txBody>
                    <a:bodyPr/>
                    <a:lstStyle/>
                    <a:p>
                      <a:r>
                        <a:rPr lang="en-CA" sz="1000" dirty="0"/>
                        <a:t>-	Define the classifier: </a:t>
                      </a:r>
                    </a:p>
                    <a:p>
                      <a:r>
                        <a:rPr lang="en-CA" sz="1000" dirty="0"/>
                        <a:t>-	random forest, extra trees, logistic regression, AdaBoost</a:t>
                      </a:r>
                    </a:p>
                    <a:p>
                      <a:r>
                        <a:rPr lang="en-CA" sz="1000" dirty="0"/>
                        <a:t>a.	Default</a:t>
                      </a:r>
                    </a:p>
                    <a:p>
                      <a:r>
                        <a:rPr lang="en-CA" sz="1000" dirty="0"/>
                        <a:t>b.                          Tuned</a:t>
                      </a:r>
                    </a:p>
                    <a:p>
                      <a:r>
                        <a:rPr lang="en-CA" sz="1000" dirty="0"/>
                        <a:t>-	Define model pipeline for preprocessing, classifier and feature selection</a:t>
                      </a:r>
                    </a:p>
                    <a:p>
                      <a:r>
                        <a:rPr lang="en-CA" sz="1000" dirty="0"/>
                        <a:t>1.	Imbalanced, complete dataset; classifier with default settings</a:t>
                      </a:r>
                    </a:p>
                    <a:p>
                      <a:r>
                        <a:rPr lang="en-CA" sz="1000" dirty="0"/>
                        <a:t>2.	Balanced, complete dataset; classifier with default settings</a:t>
                      </a:r>
                    </a:p>
                    <a:p>
                      <a:r>
                        <a:rPr lang="en-CA" sz="1000" dirty="0"/>
                        <a:t>3.	Balanced, complete dataset; tuned classifier</a:t>
                      </a:r>
                    </a:p>
                    <a:p>
                      <a:pPr marL="228600" indent="-228600">
                        <a:buAutoNum type="arabicPeriod" startAt="4"/>
                      </a:pPr>
                      <a:r>
                        <a:rPr lang="en-CA" sz="1000" dirty="0"/>
                        <a:t>                      Balanced dataset; select from model features using random forest as the base estimator; tuned RF classifier</a:t>
                      </a:r>
                    </a:p>
                  </a:txBody>
                  <a:tcPr/>
                </a:tc>
                <a:extLst>
                  <a:ext uri="{0D108BD9-81ED-4DB2-BD59-A6C34878D82A}">
                    <a16:rowId xmlns:a16="http://schemas.microsoft.com/office/drawing/2014/main" val="2689430239"/>
                  </a:ext>
                </a:extLst>
              </a:tr>
              <a:tr h="288677">
                <a:tc>
                  <a:txBody>
                    <a:bodyPr/>
                    <a:lstStyle/>
                    <a:p>
                      <a:r>
                        <a:rPr lang="en-CA" sz="1400" dirty="0"/>
                        <a:t>Model evaluation</a:t>
                      </a:r>
                    </a:p>
                  </a:txBody>
                  <a:tcPr/>
                </a:tc>
                <a:tc>
                  <a:txBody>
                    <a:bodyPr/>
                    <a:lstStyle/>
                    <a:p>
                      <a:r>
                        <a:rPr lang="en-US" sz="1000" dirty="0"/>
                        <a:t>-	Perform repeated stratified K-fold cross validation (10 repeats; 10 splits)</a:t>
                      </a:r>
                    </a:p>
                    <a:p>
                      <a:r>
                        <a:rPr lang="en-US" sz="1000" dirty="0"/>
                        <a:t>-                            MCC, F1 Score, Accuracy, Balanced accuracy, Recall, Precision, AUC-ROC</a:t>
                      </a:r>
                      <a:endParaRPr lang="en-CA" sz="1000" dirty="0"/>
                    </a:p>
                  </a:txBody>
                  <a:tcPr/>
                </a:tc>
                <a:extLst>
                  <a:ext uri="{0D108BD9-81ED-4DB2-BD59-A6C34878D82A}">
                    <a16:rowId xmlns:a16="http://schemas.microsoft.com/office/drawing/2014/main" val="3835371924"/>
                  </a:ext>
                </a:extLst>
              </a:tr>
              <a:tr h="425516">
                <a:tc>
                  <a:txBody>
                    <a:bodyPr/>
                    <a:lstStyle/>
                    <a:p>
                      <a:r>
                        <a:rPr lang="en-CA" sz="1200" dirty="0"/>
                        <a:t>Feature importance ranking</a:t>
                      </a:r>
                    </a:p>
                  </a:txBody>
                  <a:tcPr/>
                </a:tc>
                <a:tc>
                  <a:txBody>
                    <a:bodyPr/>
                    <a:lstStyle/>
                    <a:p>
                      <a:r>
                        <a:rPr lang="en-US" sz="1000" dirty="0"/>
                        <a:t>-	Mean decrease in impurity method (tree classifiers)</a:t>
                      </a:r>
                    </a:p>
                    <a:p>
                      <a:r>
                        <a:rPr lang="en-US" sz="1000" dirty="0"/>
                        <a:t>-	Permutation importance method</a:t>
                      </a:r>
                    </a:p>
                  </a:txBody>
                  <a:tcPr/>
                </a:tc>
                <a:extLst>
                  <a:ext uri="{0D108BD9-81ED-4DB2-BD59-A6C34878D82A}">
                    <a16:rowId xmlns:a16="http://schemas.microsoft.com/office/drawing/2014/main" val="1367835839"/>
                  </a:ext>
                </a:extLst>
              </a:tr>
              <a:tr h="398981">
                <a:tc>
                  <a:txBody>
                    <a:bodyPr/>
                    <a:lstStyle/>
                    <a:p>
                      <a:r>
                        <a:rPr lang="en-CA" sz="1400" dirty="0"/>
                        <a:t>Hypothesis statistical significance testing</a:t>
                      </a:r>
                    </a:p>
                  </a:txBody>
                  <a:tcPr/>
                </a:tc>
                <a:tc>
                  <a:txBody>
                    <a:bodyPr/>
                    <a:lstStyle/>
                    <a:p>
                      <a:r>
                        <a:rPr lang="en-US" sz="1000" dirty="0"/>
                        <a:t>-	Shapiro-Wilk test to assess normality of data</a:t>
                      </a:r>
                    </a:p>
                    <a:p>
                      <a:r>
                        <a:rPr lang="en-US" sz="1000" dirty="0"/>
                        <a:t>-	One sample t test for normally distributed data</a:t>
                      </a:r>
                    </a:p>
                    <a:p>
                      <a:r>
                        <a:rPr lang="en-US" sz="1000" dirty="0"/>
                        <a:t>-	Wilcoxon signed-rank test for non-parametric data</a:t>
                      </a:r>
                    </a:p>
                  </a:txBody>
                  <a:tcPr/>
                </a:tc>
                <a:extLst>
                  <a:ext uri="{0D108BD9-81ED-4DB2-BD59-A6C34878D82A}">
                    <a16:rowId xmlns:a16="http://schemas.microsoft.com/office/drawing/2014/main" val="1386347535"/>
                  </a:ext>
                </a:extLst>
              </a:tr>
            </a:tbl>
          </a:graphicData>
        </a:graphic>
      </p:graphicFrame>
    </p:spTree>
    <p:extLst>
      <p:ext uri="{BB962C8B-B14F-4D97-AF65-F5344CB8AC3E}">
        <p14:creationId xmlns:p14="http://schemas.microsoft.com/office/powerpoint/2010/main" val="21024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AF95-3752-20B0-BCFE-0F2916004902}"/>
              </a:ext>
            </a:extLst>
          </p:cNvPr>
          <p:cNvSpPr>
            <a:spLocks noGrp="1"/>
          </p:cNvSpPr>
          <p:nvPr>
            <p:ph type="title"/>
          </p:nvPr>
        </p:nvSpPr>
        <p:spPr>
          <a:xfrm>
            <a:off x="365568" y="392415"/>
            <a:ext cx="8444818" cy="741441"/>
          </a:xfrm>
        </p:spPr>
        <p:txBody>
          <a:bodyPr/>
          <a:lstStyle/>
          <a:p>
            <a:pPr algn="ctr"/>
            <a:r>
              <a:rPr lang="en-US" sz="2400" dirty="0"/>
              <a:t>Data Feature Engineering</a:t>
            </a:r>
            <a:br>
              <a:rPr lang="en-US" sz="2400" dirty="0"/>
            </a:br>
            <a:r>
              <a:rPr lang="en-US" sz="2400" dirty="0"/>
              <a:t>SMOTE + ENN</a:t>
            </a:r>
            <a:endParaRPr lang="en-CA" sz="2400" dirty="0"/>
          </a:p>
        </p:txBody>
      </p:sp>
      <p:sp>
        <p:nvSpPr>
          <p:cNvPr id="3" name="Content Placeholder 2">
            <a:extLst>
              <a:ext uri="{FF2B5EF4-FFF2-40B4-BE49-F238E27FC236}">
                <a16:creationId xmlns:a16="http://schemas.microsoft.com/office/drawing/2014/main" id="{3F0CB735-CD33-90B6-5116-6EF0159CB0FC}"/>
              </a:ext>
            </a:extLst>
          </p:cNvPr>
          <p:cNvSpPr>
            <a:spLocks noGrp="1"/>
          </p:cNvSpPr>
          <p:nvPr>
            <p:ph idx="1"/>
          </p:nvPr>
        </p:nvSpPr>
        <p:spPr>
          <a:xfrm>
            <a:off x="365568" y="1261872"/>
            <a:ext cx="8444818" cy="4893395"/>
          </a:xfrm>
        </p:spPr>
        <p:txBody>
          <a:bodyPr>
            <a:normAutofit fontScale="92500"/>
          </a:bodyPr>
          <a:lstStyle/>
          <a:p>
            <a:r>
              <a:rPr lang="en-US" sz="1600" dirty="0">
                <a:latin typeface="Times New Roman" panose="02020603050405020304" pitchFamily="18" charset="0"/>
                <a:cs typeface="Times New Roman" panose="02020603050405020304" pitchFamily="18" charset="0"/>
              </a:rPr>
              <a:t>     A significant imbalance exists in the dataset towards patients having survived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CA" sz="1600" dirty="0"/>
          </a:p>
          <a:p>
            <a:pPr marL="0" marR="0" indent="457200">
              <a:lnSpc>
                <a:spcPct val="200000"/>
              </a:lnSpc>
              <a:spcBef>
                <a:spcPts val="0"/>
              </a:spcBef>
              <a:spcAft>
                <a:spcPts val="0"/>
              </a:spcAft>
            </a:pPr>
            <a:endParaRPr lang="en-CA"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0"/>
              </a:spcAft>
            </a:pP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SMOTE (Synthetic Minority Oversampling Technique) is a method of oversampling that generates new instances by interpolation between nearby positive instances.  </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0"/>
              </a:spcAft>
            </a:pP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ENN (edited nearest neighbors) is a method of under sampling that considers the three nearest neighbors of an instance.  ENN removes a majority instance when it is misclassified based on its three nearest neighbors.  If the instance is of the minority class, and it is misclassified based on its three nearest neighbors, then its nearest neighbors in the majority class are removed.  </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0"/>
              </a:spcAft>
            </a:pP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SMOTE + ENN is a hybrid technique that results in greater class distinction through data cleaning where misclassified instances of both classes are removed (</a:t>
            </a:r>
            <a:r>
              <a:rPr lang="en-CA" sz="1600" kern="100" dirty="0" err="1">
                <a:effectLst/>
                <a:latin typeface="Times New Roman" panose="02020603050405020304" pitchFamily="18" charset="0"/>
                <a:ea typeface="Calibri" panose="020F0502020204030204" pitchFamily="34" charset="0"/>
                <a:cs typeface="Times New Roman" panose="02020603050405020304" pitchFamily="18" charset="0"/>
              </a:rPr>
              <a:t>Satpathy</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 2023: </a:t>
            </a:r>
            <a:r>
              <a:rPr lang="en-CA" sz="1600" i="1" kern="100" dirty="0">
                <a:effectLst/>
                <a:latin typeface="Times New Roman" panose="02020603050405020304" pitchFamily="18" charset="0"/>
                <a:ea typeface="Calibri" panose="020F0502020204030204" pitchFamily="34" charset="0"/>
                <a:cs typeface="Times New Roman" panose="02020603050405020304" pitchFamily="18" charset="0"/>
              </a:rPr>
              <a:t>What is </a:t>
            </a:r>
            <a:r>
              <a:rPr lang="en-CA" sz="1600" i="1" kern="100" dirty="0" err="1">
                <a:effectLst/>
                <a:latin typeface="Times New Roman" panose="02020603050405020304" pitchFamily="18" charset="0"/>
                <a:ea typeface="Calibri" panose="020F0502020204030204" pitchFamily="34" charset="0"/>
                <a:cs typeface="Times New Roman" panose="02020603050405020304" pitchFamily="18" charset="0"/>
              </a:rPr>
              <a:t>Undersampling</a:t>
            </a:r>
            <a:r>
              <a:rPr lang="en-CA" sz="16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1600" dirty="0"/>
          </a:p>
        </p:txBody>
      </p:sp>
      <p:sp>
        <p:nvSpPr>
          <p:cNvPr id="5" name="Slide Number Placeholder 4">
            <a:extLst>
              <a:ext uri="{FF2B5EF4-FFF2-40B4-BE49-F238E27FC236}">
                <a16:creationId xmlns:a16="http://schemas.microsoft.com/office/drawing/2014/main" id="{4AE446C3-FC62-B628-7609-0C0BE55EC30B}"/>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6" name="Picture 5">
            <a:extLst>
              <a:ext uri="{FF2B5EF4-FFF2-40B4-BE49-F238E27FC236}">
                <a16:creationId xmlns:a16="http://schemas.microsoft.com/office/drawing/2014/main" id="{4453864E-79FA-0164-72AC-0A0FAD00F9CA}"/>
              </a:ext>
            </a:extLst>
          </p:cNvPr>
          <p:cNvPicPr>
            <a:picLocks noChangeAspect="1"/>
          </p:cNvPicPr>
          <p:nvPr/>
        </p:nvPicPr>
        <p:blipFill>
          <a:blip r:embed="rId3"/>
          <a:stretch>
            <a:fillRect/>
          </a:stretch>
        </p:blipFill>
        <p:spPr>
          <a:xfrm>
            <a:off x="3529584" y="1584938"/>
            <a:ext cx="2185416" cy="618766"/>
          </a:xfrm>
          <a:prstGeom prst="rect">
            <a:avLst/>
          </a:prstGeom>
        </p:spPr>
      </p:pic>
    </p:spTree>
    <p:extLst>
      <p:ext uri="{BB962C8B-B14F-4D97-AF65-F5344CB8AC3E}">
        <p14:creationId xmlns:p14="http://schemas.microsoft.com/office/powerpoint/2010/main" val="62838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9C4B-20F4-9FC8-D272-801D913FB2CF}"/>
              </a:ext>
            </a:extLst>
          </p:cNvPr>
          <p:cNvSpPr>
            <a:spLocks noGrp="1"/>
          </p:cNvSpPr>
          <p:nvPr>
            <p:ph type="title"/>
          </p:nvPr>
        </p:nvSpPr>
        <p:spPr>
          <a:xfrm>
            <a:off x="365568" y="392415"/>
            <a:ext cx="8444818" cy="494553"/>
          </a:xfrm>
        </p:spPr>
        <p:txBody>
          <a:bodyPr/>
          <a:lstStyle/>
          <a:p>
            <a:pPr algn="ctr"/>
            <a:r>
              <a:rPr lang="en-US" sz="2400" dirty="0"/>
              <a:t>Classifier Hyperparameter Tuning</a:t>
            </a:r>
            <a:endParaRPr lang="en-CA" sz="2400" dirty="0"/>
          </a:p>
        </p:txBody>
      </p:sp>
      <p:sp>
        <p:nvSpPr>
          <p:cNvPr id="5" name="Slide Number Placeholder 4">
            <a:extLst>
              <a:ext uri="{FF2B5EF4-FFF2-40B4-BE49-F238E27FC236}">
                <a16:creationId xmlns:a16="http://schemas.microsoft.com/office/drawing/2014/main" id="{996ADF33-A4F9-FFB9-4DF2-B26492E6B467}"/>
              </a:ext>
            </a:extLst>
          </p:cNvPr>
          <p:cNvSpPr>
            <a:spLocks noGrp="1"/>
          </p:cNvSpPr>
          <p:nvPr>
            <p:ph type="sldNum" sz="quarter" idx="4"/>
          </p:nvPr>
        </p:nvSpPr>
        <p:spPr/>
        <p:txBody>
          <a:bodyPr/>
          <a:lstStyle/>
          <a:p>
            <a:fld id="{E1497D35-93D5-5047-9160-8F9C97C9D015}" type="slidenum">
              <a:rPr lang="en-US" smtClean="0"/>
              <a:pPr/>
              <a:t>7</a:t>
            </a:fld>
            <a:endParaRPr lang="en-US" dirty="0"/>
          </a:p>
        </p:txBody>
      </p:sp>
      <p:pic>
        <p:nvPicPr>
          <p:cNvPr id="8" name="Content Placeholder 7">
            <a:extLst>
              <a:ext uri="{FF2B5EF4-FFF2-40B4-BE49-F238E27FC236}">
                <a16:creationId xmlns:a16="http://schemas.microsoft.com/office/drawing/2014/main" id="{CEB24FB1-0CF4-D7BC-CC6D-987A2C38F3DC}"/>
              </a:ext>
            </a:extLst>
          </p:cNvPr>
          <p:cNvPicPr>
            <a:picLocks noGrp="1" noChangeAspect="1"/>
          </p:cNvPicPr>
          <p:nvPr>
            <p:ph idx="1"/>
          </p:nvPr>
        </p:nvPicPr>
        <p:blipFill>
          <a:blip r:embed="rId3"/>
          <a:stretch>
            <a:fillRect/>
          </a:stretch>
        </p:blipFill>
        <p:spPr>
          <a:xfrm>
            <a:off x="1609319" y="1921017"/>
            <a:ext cx="5957316" cy="4544568"/>
          </a:xfrm>
          <a:prstGeom prst="rect">
            <a:avLst/>
          </a:prstGeom>
        </p:spPr>
      </p:pic>
      <p:sp>
        <p:nvSpPr>
          <p:cNvPr id="9" name="TextBox 8">
            <a:extLst>
              <a:ext uri="{FF2B5EF4-FFF2-40B4-BE49-F238E27FC236}">
                <a16:creationId xmlns:a16="http://schemas.microsoft.com/office/drawing/2014/main" id="{6C71A7E9-23C1-5B2C-3F3E-CF07922AFE7F}"/>
              </a:ext>
            </a:extLst>
          </p:cNvPr>
          <p:cNvSpPr txBox="1"/>
          <p:nvPr/>
        </p:nvSpPr>
        <p:spPr>
          <a:xfrm>
            <a:off x="1334897" y="886968"/>
            <a:ext cx="6893234"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Hyperparameter tuning of classifiers on datasets with no feature engineering</a:t>
            </a:r>
          </a:p>
          <a:p>
            <a:r>
              <a:rPr lang="en-US" sz="1400" dirty="0"/>
              <a:t> other than standardization, can achieve improvements in performance metrics of 3% to 50%.</a:t>
            </a:r>
          </a:p>
          <a:p>
            <a:r>
              <a:rPr lang="en-US" sz="1400" dirty="0"/>
              <a:t>(Olson et al., 2017)</a:t>
            </a:r>
          </a:p>
        </p:txBody>
      </p:sp>
    </p:spTree>
    <p:extLst>
      <p:ext uri="{BB962C8B-B14F-4D97-AF65-F5344CB8AC3E}">
        <p14:creationId xmlns:p14="http://schemas.microsoft.com/office/powerpoint/2010/main" val="1365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8957-9684-F91E-06C6-4302814C5EAA}"/>
              </a:ext>
            </a:extLst>
          </p:cNvPr>
          <p:cNvSpPr>
            <a:spLocks noGrp="1"/>
          </p:cNvSpPr>
          <p:nvPr>
            <p:ph type="ctrTitle"/>
          </p:nvPr>
        </p:nvSpPr>
        <p:spPr/>
        <p:txBody>
          <a:bodyPr/>
          <a:lstStyle/>
          <a:p>
            <a:pPr algn="ctr"/>
            <a:br>
              <a:rPr lang="en-US" dirty="0"/>
            </a:br>
            <a:r>
              <a:rPr lang="en-US" dirty="0"/>
              <a:t>Results</a:t>
            </a:r>
            <a:endParaRPr lang="en-CA" dirty="0"/>
          </a:p>
        </p:txBody>
      </p:sp>
      <p:sp>
        <p:nvSpPr>
          <p:cNvPr id="4" name="Slide Number Placeholder 3">
            <a:extLst>
              <a:ext uri="{FF2B5EF4-FFF2-40B4-BE49-F238E27FC236}">
                <a16:creationId xmlns:a16="http://schemas.microsoft.com/office/drawing/2014/main" id="{C4013BEA-AF9B-FD0B-C1AD-26C6FC46CF94}"/>
              </a:ext>
            </a:extLst>
          </p:cNvPr>
          <p:cNvSpPr>
            <a:spLocks noGrp="1"/>
          </p:cNvSpPr>
          <p:nvPr>
            <p:ph type="sldNum" sz="quarter" idx="4"/>
          </p:nvPr>
        </p:nvSpPr>
        <p:spPr/>
        <p:txBody>
          <a:bodyPr/>
          <a:lstStyle/>
          <a:p>
            <a:fld id="{E9E0D846-2D6A-8643-B2BF-83884A821236}" type="slidenum">
              <a:rPr lang="en-US" smtClean="0"/>
              <a:pPr/>
              <a:t>8</a:t>
            </a:fld>
            <a:endParaRPr lang="en-US" dirty="0"/>
          </a:p>
        </p:txBody>
      </p:sp>
    </p:spTree>
    <p:extLst>
      <p:ext uri="{BB962C8B-B14F-4D97-AF65-F5344CB8AC3E}">
        <p14:creationId xmlns:p14="http://schemas.microsoft.com/office/powerpoint/2010/main" val="306009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5D1B-28BA-73A6-3E3B-6FB86CE41469}"/>
              </a:ext>
            </a:extLst>
          </p:cNvPr>
          <p:cNvSpPr>
            <a:spLocks noGrp="1"/>
          </p:cNvSpPr>
          <p:nvPr>
            <p:ph type="title"/>
          </p:nvPr>
        </p:nvSpPr>
        <p:spPr>
          <a:xfrm>
            <a:off x="365568" y="392415"/>
            <a:ext cx="8444818" cy="485409"/>
          </a:xfrm>
        </p:spPr>
        <p:txBody>
          <a:bodyPr/>
          <a:lstStyle/>
          <a:p>
            <a:pPr algn="ctr"/>
            <a:r>
              <a:rPr lang="en-US" sz="1600" dirty="0"/>
              <a:t>Tests of Default or Tuned Classifiers with Imbalanced or Balanced Datasets</a:t>
            </a:r>
            <a:endParaRPr lang="en-CA" sz="1600" dirty="0"/>
          </a:p>
        </p:txBody>
      </p:sp>
      <p:sp>
        <p:nvSpPr>
          <p:cNvPr id="5" name="Slide Number Placeholder 4">
            <a:extLst>
              <a:ext uri="{FF2B5EF4-FFF2-40B4-BE49-F238E27FC236}">
                <a16:creationId xmlns:a16="http://schemas.microsoft.com/office/drawing/2014/main" id="{21FE66E0-F9EE-7E36-C490-471A0DDF4FB6}"/>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19" name="Content Placeholder 18">
            <a:extLst>
              <a:ext uri="{FF2B5EF4-FFF2-40B4-BE49-F238E27FC236}">
                <a16:creationId xmlns:a16="http://schemas.microsoft.com/office/drawing/2014/main" id="{D3EF50A5-384E-7FAA-457E-D0BF91000C74}"/>
              </a:ext>
            </a:extLst>
          </p:cNvPr>
          <p:cNvPicPr>
            <a:picLocks noGrp="1" noChangeAspect="1"/>
          </p:cNvPicPr>
          <p:nvPr>
            <p:ph idx="1"/>
          </p:nvPr>
        </p:nvPicPr>
        <p:blipFill>
          <a:blip r:embed="rId3"/>
          <a:stretch>
            <a:fillRect/>
          </a:stretch>
        </p:blipFill>
        <p:spPr>
          <a:xfrm>
            <a:off x="1362264" y="877824"/>
            <a:ext cx="3209736" cy="1850136"/>
          </a:xfrm>
          <a:prstGeom prst="rect">
            <a:avLst/>
          </a:prstGeom>
        </p:spPr>
      </p:pic>
      <p:pic>
        <p:nvPicPr>
          <p:cNvPr id="21" name="Picture 20">
            <a:extLst>
              <a:ext uri="{FF2B5EF4-FFF2-40B4-BE49-F238E27FC236}">
                <a16:creationId xmlns:a16="http://schemas.microsoft.com/office/drawing/2014/main" id="{A1B3DB58-17BC-99FF-39F1-3A0D719719BB}"/>
              </a:ext>
            </a:extLst>
          </p:cNvPr>
          <p:cNvPicPr>
            <a:picLocks noChangeAspect="1"/>
          </p:cNvPicPr>
          <p:nvPr/>
        </p:nvPicPr>
        <p:blipFill>
          <a:blip r:embed="rId4"/>
          <a:stretch>
            <a:fillRect/>
          </a:stretch>
        </p:blipFill>
        <p:spPr>
          <a:xfrm>
            <a:off x="1362264" y="2727960"/>
            <a:ext cx="3209736" cy="1850137"/>
          </a:xfrm>
          <a:prstGeom prst="rect">
            <a:avLst/>
          </a:prstGeom>
        </p:spPr>
      </p:pic>
      <p:pic>
        <p:nvPicPr>
          <p:cNvPr id="22" name="Picture 21">
            <a:extLst>
              <a:ext uri="{FF2B5EF4-FFF2-40B4-BE49-F238E27FC236}">
                <a16:creationId xmlns:a16="http://schemas.microsoft.com/office/drawing/2014/main" id="{B3F6CEF7-99F2-3BEB-D54C-3A33146A824A}"/>
              </a:ext>
            </a:extLst>
          </p:cNvPr>
          <p:cNvPicPr>
            <a:picLocks noChangeAspect="1"/>
          </p:cNvPicPr>
          <p:nvPr/>
        </p:nvPicPr>
        <p:blipFill>
          <a:blip r:embed="rId5"/>
          <a:stretch>
            <a:fillRect/>
          </a:stretch>
        </p:blipFill>
        <p:spPr>
          <a:xfrm>
            <a:off x="1378241" y="4578097"/>
            <a:ext cx="3209736" cy="1850136"/>
          </a:xfrm>
          <a:prstGeom prst="rect">
            <a:avLst/>
          </a:prstGeom>
        </p:spPr>
      </p:pic>
      <p:sp>
        <p:nvSpPr>
          <p:cNvPr id="23" name="TextBox 22">
            <a:extLst>
              <a:ext uri="{FF2B5EF4-FFF2-40B4-BE49-F238E27FC236}">
                <a16:creationId xmlns:a16="http://schemas.microsoft.com/office/drawing/2014/main" id="{587FA800-52F6-A738-EBC9-504FE9881FDE}"/>
              </a:ext>
            </a:extLst>
          </p:cNvPr>
          <p:cNvSpPr txBox="1"/>
          <p:nvPr/>
        </p:nvSpPr>
        <p:spPr>
          <a:xfrm>
            <a:off x="4612762" y="872214"/>
            <a:ext cx="4190454" cy="307777"/>
          </a:xfrm>
          <a:prstGeom prst="rect">
            <a:avLst/>
          </a:prstGeom>
          <a:noFill/>
        </p:spPr>
        <p:txBody>
          <a:bodyPr wrap="square" rtlCol="0">
            <a:spAutoFit/>
          </a:bodyPr>
          <a:lstStyle/>
          <a:p>
            <a:pPr algn="ctr"/>
            <a:r>
              <a:rPr lang="en-US" sz="1400" dirty="0"/>
              <a:t>Comparison of Project to Replication Study Results</a:t>
            </a:r>
            <a:endParaRPr lang="en-CA" sz="1400" dirty="0"/>
          </a:p>
        </p:txBody>
      </p:sp>
      <p:pic>
        <p:nvPicPr>
          <p:cNvPr id="27" name="Picture 26">
            <a:extLst>
              <a:ext uri="{FF2B5EF4-FFF2-40B4-BE49-F238E27FC236}">
                <a16:creationId xmlns:a16="http://schemas.microsoft.com/office/drawing/2014/main" id="{4D0E25A2-1CCD-FA24-0BC3-FB13706D5567}"/>
              </a:ext>
            </a:extLst>
          </p:cNvPr>
          <p:cNvPicPr>
            <a:picLocks noChangeAspect="1"/>
          </p:cNvPicPr>
          <p:nvPr/>
        </p:nvPicPr>
        <p:blipFill>
          <a:blip r:embed="rId6"/>
          <a:stretch>
            <a:fillRect/>
          </a:stretch>
        </p:blipFill>
        <p:spPr>
          <a:xfrm>
            <a:off x="5051255" y="1470105"/>
            <a:ext cx="3263900" cy="800100"/>
          </a:xfrm>
          <a:prstGeom prst="rect">
            <a:avLst/>
          </a:prstGeom>
        </p:spPr>
      </p:pic>
      <p:pic>
        <p:nvPicPr>
          <p:cNvPr id="28" name="Picture 27">
            <a:extLst>
              <a:ext uri="{FF2B5EF4-FFF2-40B4-BE49-F238E27FC236}">
                <a16:creationId xmlns:a16="http://schemas.microsoft.com/office/drawing/2014/main" id="{479A7F76-9058-3A4E-E6C3-F9C59BA5C643}"/>
              </a:ext>
            </a:extLst>
          </p:cNvPr>
          <p:cNvPicPr>
            <a:picLocks noChangeAspect="1"/>
          </p:cNvPicPr>
          <p:nvPr/>
        </p:nvPicPr>
        <p:blipFill>
          <a:blip r:embed="rId7"/>
          <a:stretch>
            <a:fillRect/>
          </a:stretch>
        </p:blipFill>
        <p:spPr>
          <a:xfrm>
            <a:off x="5051255" y="3026555"/>
            <a:ext cx="3263900" cy="800100"/>
          </a:xfrm>
          <a:prstGeom prst="rect">
            <a:avLst/>
          </a:prstGeom>
        </p:spPr>
      </p:pic>
      <p:pic>
        <p:nvPicPr>
          <p:cNvPr id="29" name="Picture 28">
            <a:extLst>
              <a:ext uri="{FF2B5EF4-FFF2-40B4-BE49-F238E27FC236}">
                <a16:creationId xmlns:a16="http://schemas.microsoft.com/office/drawing/2014/main" id="{62B8F263-73D5-DF06-D03D-C978390797F9}"/>
              </a:ext>
            </a:extLst>
          </p:cNvPr>
          <p:cNvPicPr>
            <a:picLocks noChangeAspect="1"/>
          </p:cNvPicPr>
          <p:nvPr/>
        </p:nvPicPr>
        <p:blipFill>
          <a:blip r:embed="rId8"/>
          <a:stretch>
            <a:fillRect/>
          </a:stretch>
        </p:blipFill>
        <p:spPr>
          <a:xfrm>
            <a:off x="5201708" y="4798811"/>
            <a:ext cx="3263900" cy="996950"/>
          </a:xfrm>
          <a:prstGeom prst="rect">
            <a:avLst/>
          </a:prstGeom>
        </p:spPr>
      </p:pic>
      <p:sp>
        <p:nvSpPr>
          <p:cNvPr id="30" name="TextBox 29">
            <a:extLst>
              <a:ext uri="{FF2B5EF4-FFF2-40B4-BE49-F238E27FC236}">
                <a16:creationId xmlns:a16="http://schemas.microsoft.com/office/drawing/2014/main" id="{E9AB9B18-6236-A220-8939-C590C0205C62}"/>
              </a:ext>
            </a:extLst>
          </p:cNvPr>
          <p:cNvSpPr txBox="1"/>
          <p:nvPr/>
        </p:nvSpPr>
        <p:spPr>
          <a:xfrm>
            <a:off x="5156756" y="2270205"/>
            <a:ext cx="3353803"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ETC is significantly worst performing algorithm</a:t>
            </a:r>
          </a:p>
          <a:p>
            <a:r>
              <a:rPr lang="en-CA" sz="1200" dirty="0"/>
              <a:t>with default parameters on imbalanced dataset</a:t>
            </a:r>
          </a:p>
        </p:txBody>
      </p:sp>
      <p:sp>
        <p:nvSpPr>
          <p:cNvPr id="32" name="TextBox 31">
            <a:extLst>
              <a:ext uri="{FF2B5EF4-FFF2-40B4-BE49-F238E27FC236}">
                <a16:creationId xmlns:a16="http://schemas.microsoft.com/office/drawing/2014/main" id="{0C88464A-A12B-E0C1-56C3-76009CB7148C}"/>
              </a:ext>
            </a:extLst>
          </p:cNvPr>
          <p:cNvSpPr txBox="1"/>
          <p:nvPr/>
        </p:nvSpPr>
        <p:spPr>
          <a:xfrm>
            <a:off x="5156756" y="3977640"/>
            <a:ext cx="364074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All classifiers with default setting showed significant</a:t>
            </a:r>
          </a:p>
          <a:p>
            <a:r>
              <a:rPr lang="en-US" sz="1200" dirty="0"/>
              <a:t>performance improvement when dataset balanced</a:t>
            </a:r>
            <a:endParaRPr lang="en-CA" sz="1200" dirty="0"/>
          </a:p>
        </p:txBody>
      </p:sp>
      <p:sp>
        <p:nvSpPr>
          <p:cNvPr id="33" name="TextBox 32">
            <a:extLst>
              <a:ext uri="{FF2B5EF4-FFF2-40B4-BE49-F238E27FC236}">
                <a16:creationId xmlns:a16="http://schemas.microsoft.com/office/drawing/2014/main" id="{309EB050-2860-131C-63C5-74E18C35E966}"/>
              </a:ext>
            </a:extLst>
          </p:cNvPr>
          <p:cNvSpPr txBox="1"/>
          <p:nvPr/>
        </p:nvSpPr>
        <p:spPr>
          <a:xfrm>
            <a:off x="5294376" y="5971032"/>
            <a:ext cx="3594254"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RF </a:t>
            </a:r>
            <a:r>
              <a:rPr lang="en-US" sz="1200"/>
              <a:t>performance improved </a:t>
            </a:r>
            <a:r>
              <a:rPr lang="en-US" sz="1200" dirty="0"/>
              <a:t>significantly with tuning</a:t>
            </a:r>
          </a:p>
          <a:p>
            <a:pPr marL="171450" indent="-171450">
              <a:buFont typeface="Arial" panose="020B0604020202020204" pitchFamily="34" charset="0"/>
              <a:buChar char="•"/>
            </a:pPr>
            <a:r>
              <a:rPr lang="en-CA" sz="1200" dirty="0"/>
              <a:t>AdaBoost(LR) degraded performance of LR alone</a:t>
            </a:r>
          </a:p>
        </p:txBody>
      </p:sp>
    </p:spTree>
    <p:extLst>
      <p:ext uri="{BB962C8B-B14F-4D97-AF65-F5344CB8AC3E}">
        <p14:creationId xmlns:p14="http://schemas.microsoft.com/office/powerpoint/2010/main" val="1231485842"/>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2640</Words>
  <Application>Microsoft Office PowerPoint</Application>
  <PresentationFormat>On-screen Show (4:3)</PresentationFormat>
  <Paragraphs>218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Symbol</vt:lpstr>
      <vt:lpstr>Times New Roman</vt:lpstr>
      <vt:lpstr>RyersonUniversity_MasterTemplate v1</vt:lpstr>
      <vt:lpstr>A Replication Study: Heart Failure Risk  Factors and Survival</vt:lpstr>
      <vt:lpstr>Introduction</vt:lpstr>
      <vt:lpstr>Data Description</vt:lpstr>
      <vt:lpstr> Methodology</vt:lpstr>
      <vt:lpstr>PowerPoint Presentation</vt:lpstr>
      <vt:lpstr>Data Feature Engineering SMOTE + ENN</vt:lpstr>
      <vt:lpstr>Classifier Hyperparameter Tuning</vt:lpstr>
      <vt:lpstr> Results</vt:lpstr>
      <vt:lpstr>Tests of Default or Tuned Classifiers with Imbalanced or Balanced Datasets</vt:lpstr>
      <vt:lpstr>Performance Effects of Balancing Dataset and Tuning Classifier Parameters</vt:lpstr>
      <vt:lpstr>Random Forest and Select From Model  Feature Selection </vt:lpstr>
      <vt:lpstr>Final Models for Replication and Project</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2024-02-01T01:15:51Z</dcterms:modified>
</cp:coreProperties>
</file>